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8" r:id="rId5"/>
    <p:sldId id="260" r:id="rId6"/>
    <p:sldId id="269" r:id="rId7"/>
    <p:sldId id="261" r:id="rId8"/>
    <p:sldId id="262" r:id="rId9"/>
    <p:sldId id="263" r:id="rId10"/>
    <p:sldId id="264" r:id="rId11"/>
    <p:sldId id="270" r:id="rId12"/>
    <p:sldId id="271" r:id="rId13"/>
    <p:sldId id="265" r:id="rId14"/>
    <p:sldId id="266" r:id="rId15"/>
    <p:sldId id="267"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5" d="100"/>
          <a:sy n="65" d="100"/>
        </p:scale>
        <p:origin x="-1488"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17C2899-DE4C-48F0-B07F-0E27DC754759}" type="datetimeFigureOut">
              <a:rPr lang="it-IT" smtClean="0"/>
              <a:t>26/11/12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42394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7C2899-DE4C-48F0-B07F-0E27DC754759}" type="datetimeFigureOut">
              <a:rPr lang="it-IT" smtClean="0"/>
              <a:t>26/11/12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1804319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7C2899-DE4C-48F0-B07F-0E27DC754759}" type="datetimeFigureOut">
              <a:rPr lang="it-IT" smtClean="0"/>
              <a:t>26/11/12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149274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17C2899-DE4C-48F0-B07F-0E27DC754759}" type="datetimeFigureOut">
              <a:rPr lang="it-IT" smtClean="0"/>
              <a:t>26/11/12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222104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17C2899-DE4C-48F0-B07F-0E27DC754759}" type="datetimeFigureOut">
              <a:rPr lang="it-IT" smtClean="0"/>
              <a:t>26/11/12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331738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17C2899-DE4C-48F0-B07F-0E27DC754759}" type="datetimeFigureOut">
              <a:rPr lang="it-IT" smtClean="0"/>
              <a:t>26/11/12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57037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17C2899-DE4C-48F0-B07F-0E27DC754759}" type="datetimeFigureOut">
              <a:rPr lang="it-IT" smtClean="0"/>
              <a:t>26/11/12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240855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17C2899-DE4C-48F0-B07F-0E27DC754759}" type="datetimeFigureOut">
              <a:rPr lang="it-IT" smtClean="0"/>
              <a:t>26/11/12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3365816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17C2899-DE4C-48F0-B07F-0E27DC754759}" type="datetimeFigureOut">
              <a:rPr lang="it-IT" smtClean="0"/>
              <a:t>26/11/12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157236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7C2899-DE4C-48F0-B07F-0E27DC754759}" type="datetimeFigureOut">
              <a:rPr lang="it-IT" smtClean="0"/>
              <a:t>26/11/12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3337087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7C2899-DE4C-48F0-B07F-0E27DC754759}" type="datetimeFigureOut">
              <a:rPr lang="it-IT" smtClean="0"/>
              <a:t>26/11/12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EC9C5F6-84AD-4295-A98A-8D72B10EB354}" type="slidenum">
              <a:rPr lang="it-IT" smtClean="0"/>
              <a:t>‹n.›</a:t>
            </a:fld>
            <a:endParaRPr lang="it-IT"/>
          </a:p>
        </p:txBody>
      </p:sp>
    </p:spTree>
    <p:extLst>
      <p:ext uri="{BB962C8B-B14F-4D97-AF65-F5344CB8AC3E}">
        <p14:creationId xmlns:p14="http://schemas.microsoft.com/office/powerpoint/2010/main" val="9959994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C2899-DE4C-48F0-B07F-0E27DC754759}" type="datetimeFigureOut">
              <a:rPr lang="it-IT" smtClean="0"/>
              <a:t>26/11/12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9C5F6-84AD-4295-A98A-8D72B10EB354}" type="slidenum">
              <a:rPr lang="it-IT" smtClean="0"/>
              <a:t>‹n.›</a:t>
            </a:fld>
            <a:endParaRPr lang="it-IT"/>
          </a:p>
        </p:txBody>
      </p:sp>
    </p:spTree>
    <p:extLst>
      <p:ext uri="{BB962C8B-B14F-4D97-AF65-F5344CB8AC3E}">
        <p14:creationId xmlns:p14="http://schemas.microsoft.com/office/powerpoint/2010/main" val="114526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gif"/><Relationship Id="rId6" Type="http://schemas.openxmlformats.org/officeDocument/2006/relationships/image" Target="../media/image6.jpeg"/><Relationship Id="rId7" Type="http://schemas.openxmlformats.org/officeDocument/2006/relationships/image" Target="../media/image7.gif"/><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85779" y="5031467"/>
            <a:ext cx="6972441" cy="1800493"/>
          </a:xfrm>
        </p:spPr>
        <p:txBody>
          <a:bodyPr>
            <a:normAutofit fontScale="90000"/>
            <a:scene3d>
              <a:camera prst="orthographicFront"/>
              <a:lightRig rig="threePt" dir="t"/>
            </a:scene3d>
            <a:sp3d>
              <a:bevelB w="38100" h="38100" prst="relaxedInset"/>
            </a:sp3d>
          </a:bodyPr>
          <a:lstStyle/>
          <a:p>
            <a:r>
              <a:rPr lang="en-US" dirty="0" smtClean="0">
                <a:solidFill>
                  <a:schemeClr val="accent2">
                    <a:lumMod val="50000"/>
                  </a:schemeClr>
                </a:solidFill>
                <a:effectLst>
                  <a:reflection blurRad="6350" stA="55000" endA="300" endPos="45500" dir="5400000" sy="-100000" algn="bl" rotWithShape="0"/>
                </a:effectLst>
                <a:latin typeface="Batang" pitchFamily="18" charset="-127"/>
                <a:ea typeface="Batang" pitchFamily="18" charset="-127"/>
              </a:rPr>
              <a:t>Piano </a:t>
            </a:r>
            <a:r>
              <a:rPr lang="en-US" dirty="0" err="1" smtClean="0">
                <a:solidFill>
                  <a:schemeClr val="accent2">
                    <a:lumMod val="50000"/>
                  </a:schemeClr>
                </a:solidFill>
                <a:effectLst>
                  <a:reflection blurRad="6350" stA="55000" endA="300" endPos="45500" dir="5400000" sy="-100000" algn="bl" rotWithShape="0"/>
                </a:effectLst>
                <a:latin typeface="Batang" pitchFamily="18" charset="-127"/>
                <a:ea typeface="Batang" pitchFamily="18" charset="-127"/>
              </a:rPr>
              <a:t>territoriale</a:t>
            </a:r>
            <a:r>
              <a:rPr lang="en-US" dirty="0" smtClean="0">
                <a:solidFill>
                  <a:schemeClr val="accent2">
                    <a:lumMod val="50000"/>
                  </a:schemeClr>
                </a:solidFill>
                <a:effectLst>
                  <a:reflection blurRad="6350" stA="55000" endA="300" endPos="45500" dir="5400000" sy="-100000" algn="bl" rotWithShape="0"/>
                </a:effectLst>
                <a:latin typeface="Batang" pitchFamily="18" charset="-127"/>
                <a:ea typeface="Batang" pitchFamily="18" charset="-127"/>
              </a:rPr>
              <a:t> di </a:t>
            </a:r>
            <a:r>
              <a:rPr lang="en-US" dirty="0" err="1" smtClean="0">
                <a:solidFill>
                  <a:schemeClr val="accent2">
                    <a:lumMod val="50000"/>
                  </a:schemeClr>
                </a:solidFill>
                <a:effectLst>
                  <a:reflection blurRad="6350" stA="55000" endA="300" endPos="45500" dir="5400000" sy="-100000" algn="bl" rotWithShape="0"/>
                </a:effectLst>
                <a:latin typeface="Batang" pitchFamily="18" charset="-127"/>
                <a:ea typeface="Batang" pitchFamily="18" charset="-127"/>
              </a:rPr>
              <a:t>Comunità</a:t>
            </a:r>
            <a:r>
              <a:rPr lang="en-US" dirty="0" smtClean="0">
                <a:solidFill>
                  <a:schemeClr val="accent2">
                    <a:lumMod val="50000"/>
                  </a:schemeClr>
                </a:solidFill>
                <a:effectLst>
                  <a:reflection blurRad="6350" stA="55000" endA="300" endPos="45500" dir="5400000" sy="-100000" algn="bl" rotWithShape="0"/>
                </a:effectLst>
              </a:rPr>
              <a:t/>
            </a:r>
            <a:br>
              <a:rPr lang="en-US" dirty="0" smtClean="0">
                <a:solidFill>
                  <a:schemeClr val="accent2">
                    <a:lumMod val="50000"/>
                  </a:schemeClr>
                </a:solidFill>
                <a:effectLst>
                  <a:reflection blurRad="6350" stA="55000" endA="300" endPos="45500" dir="5400000" sy="-100000" algn="bl" rotWithShape="0"/>
                </a:effectLst>
              </a:rPr>
            </a:br>
            <a:r>
              <a:rPr lang="en-US" dirty="0" smtClean="0">
                <a:effectLst>
                  <a:reflection blurRad="6350" stA="55000" endA="300" endPos="45500" dir="5400000" sy="-100000" algn="bl" rotWithShape="0"/>
                </a:effectLst>
              </a:rPr>
              <a:t/>
            </a:r>
            <a:br>
              <a:rPr lang="en-US" dirty="0" smtClean="0">
                <a:effectLst>
                  <a:reflection blurRad="6350" stA="55000" endA="300" endPos="45500" dir="5400000" sy="-100000" algn="bl" rotWithShape="0"/>
                </a:effectLst>
              </a:rPr>
            </a:br>
            <a:endParaRPr lang="it-IT" dirty="0">
              <a:effectLst>
                <a:reflection blurRad="6350" stA="55000" endA="300" endPos="45500" dir="5400000" sy="-100000" algn="bl" rotWithShape="0"/>
              </a:effectLst>
            </a:endParaRPr>
          </a:p>
        </p:txBody>
      </p:sp>
      <p:sp>
        <p:nvSpPr>
          <p:cNvPr id="3" name="Sottotitolo 2"/>
          <p:cNvSpPr>
            <a:spLocks noGrp="1"/>
          </p:cNvSpPr>
          <p:nvPr>
            <p:ph type="subTitle" idx="1"/>
          </p:nvPr>
        </p:nvSpPr>
        <p:spPr>
          <a:xfrm>
            <a:off x="1371600" y="1452667"/>
            <a:ext cx="6400800" cy="1752600"/>
          </a:xfrm>
        </p:spPr>
        <p:txBody>
          <a:bodyPr>
            <a:normAutofit/>
          </a:bodyPr>
          <a:lstStyle/>
          <a:p>
            <a:r>
              <a:rPr lang="it-IT" sz="1800" dirty="0" smtClean="0">
                <a:solidFill>
                  <a:schemeClr val="tx1"/>
                </a:solidFill>
                <a:latin typeface="Batang" pitchFamily="18" charset="-127"/>
                <a:ea typeface="Batang" pitchFamily="18" charset="-127"/>
              </a:rPr>
              <a:t>Magnifica Comunità degli Altipiani Cimbri</a:t>
            </a:r>
          </a:p>
          <a:p>
            <a:endParaRPr lang="it-IT" dirty="0"/>
          </a:p>
        </p:txBody>
      </p:sp>
      <p:pic>
        <p:nvPicPr>
          <p:cNvPr id="4" name="Immagin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588" y="205581"/>
            <a:ext cx="810360" cy="1019592"/>
          </a:xfrm>
          <a:prstGeom prst="rect">
            <a:avLst/>
          </a:prstGeom>
          <a:noFill/>
          <a:ln>
            <a:noFill/>
          </a:ln>
        </p:spPr>
      </p:pic>
      <p:pic>
        <p:nvPicPr>
          <p:cNvPr id="5" name="Immagin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416" y="205581"/>
            <a:ext cx="648072" cy="1019592"/>
          </a:xfrm>
          <a:prstGeom prst="rect">
            <a:avLst/>
          </a:prstGeom>
          <a:noFill/>
          <a:ln>
            <a:noFill/>
          </a:ln>
        </p:spPr>
      </p:pic>
      <p:pic>
        <p:nvPicPr>
          <p:cNvPr id="6" name="Immagin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245" y="260648"/>
            <a:ext cx="473365" cy="786259"/>
          </a:xfrm>
          <a:prstGeom prst="rect">
            <a:avLst/>
          </a:prstGeom>
          <a:noFill/>
          <a:ln>
            <a:noFill/>
          </a:ln>
        </p:spPr>
      </p:pic>
      <p:pic>
        <p:nvPicPr>
          <p:cNvPr id="7" name="Immagin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315" y="613873"/>
            <a:ext cx="688717" cy="838794"/>
          </a:xfrm>
          <a:prstGeom prst="rect">
            <a:avLst/>
          </a:prstGeom>
          <a:noFill/>
          <a:ln>
            <a:noFill/>
          </a:ln>
        </p:spPr>
      </p:pic>
      <p:pic>
        <p:nvPicPr>
          <p:cNvPr id="8" name="Immagin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40" y="279441"/>
            <a:ext cx="545345" cy="753829"/>
          </a:xfrm>
          <a:prstGeom prst="rect">
            <a:avLst/>
          </a:prstGeom>
          <a:noFill/>
          <a:ln>
            <a:noFill/>
          </a:ln>
        </p:spPr>
      </p:pic>
      <p:sp>
        <p:nvSpPr>
          <p:cNvPr id="9" name="CasellaDiTesto 8"/>
          <p:cNvSpPr txBox="1"/>
          <p:nvPr/>
        </p:nvSpPr>
        <p:spPr>
          <a:xfrm>
            <a:off x="-11842" y="6093296"/>
            <a:ext cx="1991554" cy="738664"/>
          </a:xfrm>
          <a:prstGeom prst="rect">
            <a:avLst/>
          </a:prstGeom>
          <a:noFill/>
        </p:spPr>
        <p:txBody>
          <a:bodyPr wrap="square" rtlCol="0">
            <a:spAutoFit/>
          </a:bodyPr>
          <a:lstStyle/>
          <a:p>
            <a:r>
              <a:rPr lang="it-IT" sz="1200" dirty="0" smtClean="0">
                <a:solidFill>
                  <a:schemeClr val="tx1"/>
                </a:solidFill>
                <a:latin typeface="Batang" pitchFamily="18" charset="-127"/>
                <a:ea typeface="Batang" pitchFamily="18" charset="-127"/>
              </a:rPr>
              <a:t>8 Novembre 2012</a:t>
            </a:r>
          </a:p>
          <a:p>
            <a:r>
              <a:rPr lang="en-US" sz="1200" dirty="0" err="1" smtClean="0">
                <a:solidFill>
                  <a:schemeClr val="tx1"/>
                </a:solidFill>
                <a:latin typeface="Batang" pitchFamily="18" charset="-127"/>
                <a:ea typeface="Batang" pitchFamily="18" charset="-127"/>
              </a:rPr>
              <a:t>Relazione</a:t>
            </a:r>
            <a:r>
              <a:rPr lang="en-US" sz="1200" dirty="0" smtClean="0">
                <a:solidFill>
                  <a:schemeClr val="tx1"/>
                </a:solidFill>
                <a:latin typeface="Batang" pitchFamily="18" charset="-127"/>
                <a:ea typeface="Batang" pitchFamily="18" charset="-127"/>
              </a:rPr>
              <a:t> </a:t>
            </a:r>
            <a:r>
              <a:rPr lang="en-US" sz="1200" dirty="0" err="1" smtClean="0">
                <a:solidFill>
                  <a:schemeClr val="tx1"/>
                </a:solidFill>
                <a:latin typeface="Batang" pitchFamily="18" charset="-127"/>
                <a:ea typeface="Batang" pitchFamily="18" charset="-127"/>
              </a:rPr>
              <a:t>illustrativa</a:t>
            </a:r>
            <a:endParaRPr lang="it-IT" sz="1200" dirty="0" smtClean="0">
              <a:solidFill>
                <a:schemeClr val="tx1"/>
              </a:solidFill>
              <a:latin typeface="Batang" pitchFamily="18" charset="-127"/>
              <a:ea typeface="Batang" pitchFamily="18" charset="-127"/>
            </a:endParaRPr>
          </a:p>
          <a:p>
            <a:endParaRPr lang="it-IT" dirty="0"/>
          </a:p>
        </p:txBody>
      </p:sp>
    </p:spTree>
    <p:extLst>
      <p:ext uri="{BB962C8B-B14F-4D97-AF65-F5344CB8AC3E}">
        <p14:creationId xmlns:p14="http://schemas.microsoft.com/office/powerpoint/2010/main" val="34792425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5</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4"/>
            <a:ext cx="6491064" cy="4608512"/>
          </a:xfrm>
        </p:spPr>
        <p:txBody>
          <a:bodyPr>
            <a:normAutofit/>
          </a:bodyPr>
          <a:lstStyle/>
          <a:p>
            <a:r>
              <a:rPr lang="it-IT" sz="1800" dirty="0" smtClean="0"/>
              <a:t>La comunità provvede </a:t>
            </a:r>
            <a:r>
              <a:rPr lang="it-IT" sz="1800" dirty="0"/>
              <a:t>a convocare la conferenza per la stipulazione dell’</a:t>
            </a:r>
            <a:r>
              <a:rPr lang="it-IT" sz="1800" b="1" dirty="0">
                <a:latin typeface="Lucida Sans" pitchFamily="34" charset="0"/>
              </a:rPr>
              <a:t>accordo-quadro di programma </a:t>
            </a:r>
            <a:r>
              <a:rPr lang="it-IT" sz="1800" dirty="0"/>
              <a:t>mediante </a:t>
            </a:r>
            <a:r>
              <a:rPr lang="it-IT" sz="1800" dirty="0" smtClean="0"/>
              <a:t>comunicazione tramite </a:t>
            </a:r>
            <a:r>
              <a:rPr lang="it-IT" sz="1800" dirty="0"/>
              <a:t>l’Assessorato ed il Dipartimento competenti in materia di urbanistica</a:t>
            </a:r>
            <a:r>
              <a:rPr lang="it-IT" sz="1800" dirty="0" smtClean="0"/>
              <a:t>:</a:t>
            </a:r>
          </a:p>
          <a:p>
            <a:pPr>
              <a:spcAft>
                <a:spcPts val="600"/>
              </a:spcAft>
              <a:buFont typeface="Wingdings" pitchFamily="2" charset="2"/>
              <a:buChar char="ü"/>
            </a:pPr>
            <a:r>
              <a:rPr lang="it-IT" sz="1800" dirty="0" smtClean="0"/>
              <a:t>ai </a:t>
            </a:r>
            <a:r>
              <a:rPr lang="it-IT" sz="1800" b="1" dirty="0" smtClean="0">
                <a:latin typeface="Lucida Sans" pitchFamily="34" charset="0"/>
              </a:rPr>
              <a:t>comuni </a:t>
            </a:r>
          </a:p>
          <a:p>
            <a:pPr>
              <a:spcAft>
                <a:spcPts val="600"/>
              </a:spcAft>
              <a:buFont typeface="Wingdings" pitchFamily="2" charset="2"/>
              <a:buChar char="ü"/>
            </a:pPr>
            <a:r>
              <a:rPr lang="it-IT" sz="1800" dirty="0" smtClean="0"/>
              <a:t>agli </a:t>
            </a:r>
            <a:r>
              <a:rPr lang="it-IT" sz="1800" dirty="0"/>
              <a:t>eventuali </a:t>
            </a:r>
            <a:r>
              <a:rPr lang="it-IT" sz="1800" b="1" dirty="0">
                <a:latin typeface="Lucida Sans" pitchFamily="34" charset="0"/>
              </a:rPr>
              <a:t>enti parco </a:t>
            </a:r>
            <a:r>
              <a:rPr lang="it-IT" sz="1800" dirty="0" smtClean="0"/>
              <a:t>interessati </a:t>
            </a:r>
          </a:p>
          <a:p>
            <a:pPr>
              <a:spcAft>
                <a:spcPts val="600"/>
              </a:spcAft>
              <a:buFont typeface="Wingdings" pitchFamily="2" charset="2"/>
              <a:buChar char="ü"/>
            </a:pPr>
            <a:r>
              <a:rPr lang="it-IT" sz="1800" dirty="0" smtClean="0"/>
              <a:t>alla </a:t>
            </a:r>
            <a:r>
              <a:rPr lang="it-IT" sz="1800" b="1" dirty="0" smtClean="0">
                <a:latin typeface="Lucida Sans" pitchFamily="34" charset="0"/>
              </a:rPr>
              <a:t>Provincia</a:t>
            </a:r>
            <a:endParaRPr lang="it-IT" sz="1800" dirty="0" smtClean="0"/>
          </a:p>
          <a:p>
            <a:r>
              <a:rPr lang="it-IT" sz="1800" dirty="0" smtClean="0"/>
              <a:t>Nella prima </a:t>
            </a:r>
            <a:r>
              <a:rPr lang="it-IT" sz="1800" dirty="0"/>
              <a:t>seduta </a:t>
            </a:r>
            <a:r>
              <a:rPr lang="it-IT" sz="1800" dirty="0" smtClean="0"/>
              <a:t>si stabiliscono:</a:t>
            </a:r>
          </a:p>
          <a:p>
            <a:pPr>
              <a:buFont typeface="Wingdings" pitchFamily="2" charset="2"/>
              <a:buChar char="ü"/>
            </a:pPr>
            <a:r>
              <a:rPr lang="it-IT" sz="1800" dirty="0"/>
              <a:t>i </a:t>
            </a:r>
            <a:r>
              <a:rPr lang="it-IT" sz="1800" b="1" dirty="0">
                <a:latin typeface="Lucida Sans" pitchFamily="34" charset="0"/>
              </a:rPr>
              <a:t>criteri e modalità di convocazione </a:t>
            </a:r>
            <a:r>
              <a:rPr lang="it-IT" sz="1800" dirty="0"/>
              <a:t>della stessa per le successive sedute </a:t>
            </a:r>
            <a:endParaRPr lang="it-IT" sz="1800" dirty="0" smtClean="0"/>
          </a:p>
          <a:p>
            <a:pPr>
              <a:spcAft>
                <a:spcPts val="600"/>
              </a:spcAft>
              <a:buFont typeface="Wingdings" pitchFamily="2" charset="2"/>
              <a:buChar char="ü"/>
            </a:pPr>
            <a:r>
              <a:rPr lang="it-IT" sz="1800" dirty="0" smtClean="0"/>
              <a:t>i </a:t>
            </a:r>
            <a:r>
              <a:rPr lang="it-IT" sz="1800" b="1" dirty="0">
                <a:latin typeface="Lucida Sans" pitchFamily="34" charset="0"/>
              </a:rPr>
              <a:t>termini</a:t>
            </a:r>
            <a:r>
              <a:rPr lang="it-IT" sz="1800" dirty="0"/>
              <a:t> per la </a:t>
            </a:r>
            <a:r>
              <a:rPr lang="it-IT" sz="1800" dirty="0" smtClean="0"/>
              <a:t>redazione dell’accordo-quadro </a:t>
            </a:r>
            <a:r>
              <a:rPr lang="it-IT" sz="1800" dirty="0"/>
              <a:t>di programma. </a:t>
            </a:r>
            <a:endParaRPr lang="it-IT" sz="1800" dirty="0" smtClean="0"/>
          </a:p>
          <a:p>
            <a:endParaRPr lang="it-IT" sz="1800" dirty="0" smtClean="0"/>
          </a:p>
          <a:p>
            <a:endParaRPr lang="it-IT" sz="1800"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smtClean="0">
                <a:solidFill>
                  <a:schemeClr val="accent2">
                    <a:lumMod val="50000"/>
                  </a:schemeClr>
                </a:solidFill>
              </a:rPr>
              <a:t>Convocazione conferenza per la stipula dell’accordo quadro</a:t>
            </a:r>
            <a:r>
              <a:rPr lang="it-IT" sz="2400" b="1" kern="0" dirty="0" smtClean="0"/>
              <a:t/>
            </a:r>
            <a:br>
              <a:rPr lang="it-IT" sz="2400" b="1" kern="0" dirty="0" smtClean="0"/>
            </a:br>
            <a:endParaRPr lang="it-IT" sz="2400" b="1" dirty="0"/>
          </a:p>
        </p:txBody>
      </p:sp>
    </p:spTree>
    <p:extLst>
      <p:ext uri="{BB962C8B-B14F-4D97-AF65-F5344CB8AC3E}">
        <p14:creationId xmlns:p14="http://schemas.microsoft.com/office/powerpoint/2010/main" val="15127808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5</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4"/>
            <a:ext cx="6491064" cy="4608512"/>
          </a:xfrm>
        </p:spPr>
        <p:txBody>
          <a:bodyPr>
            <a:normAutofit/>
          </a:bodyPr>
          <a:lstStyle/>
          <a:p>
            <a:r>
              <a:rPr lang="it-IT" sz="1800" dirty="0"/>
              <a:t>Ai lavori della conferenza possono essere chiamati a partecipare </a:t>
            </a:r>
            <a:r>
              <a:rPr lang="it-IT" sz="1800" b="1" dirty="0">
                <a:latin typeface="Lucida Sans" pitchFamily="34" charset="0"/>
              </a:rPr>
              <a:t>tecnici ed esperti </a:t>
            </a:r>
            <a:r>
              <a:rPr lang="it-IT" sz="1800" dirty="0"/>
              <a:t>delle materie </a:t>
            </a:r>
            <a:r>
              <a:rPr lang="it-IT" sz="1800" dirty="0" smtClean="0"/>
              <a:t>trattate ed in </a:t>
            </a:r>
            <a:r>
              <a:rPr lang="it-IT" sz="1800" dirty="0"/>
              <a:t>particolare dipendenti della </a:t>
            </a:r>
            <a:r>
              <a:rPr lang="it-IT" sz="1800" dirty="0" smtClean="0"/>
              <a:t>Provincia per </a:t>
            </a:r>
            <a:r>
              <a:rPr lang="it-IT" sz="1800" dirty="0"/>
              <a:t>l’acquisizione dei dati territoriali e socio economici del SIAT nonché per </a:t>
            </a:r>
            <a:r>
              <a:rPr lang="it-IT" sz="1800" dirty="0" smtClean="0"/>
              <a:t>gli approfondimenti </a:t>
            </a:r>
            <a:r>
              <a:rPr lang="it-IT" sz="1800" dirty="0"/>
              <a:t>concernenti la coerenza del PTC con il PUP, il Piano generale </a:t>
            </a:r>
            <a:r>
              <a:rPr lang="it-IT" sz="1800" dirty="0" smtClean="0"/>
              <a:t>di utilizzazione </a:t>
            </a:r>
            <a:r>
              <a:rPr lang="it-IT" sz="1800" dirty="0"/>
              <a:t>delle acque pubbliche (PGUAP), la Carta di sintesi della pericolosità</a:t>
            </a:r>
            <a:r>
              <a:rPr lang="it-IT" sz="1800" dirty="0" smtClean="0"/>
              <a:t>, gli </a:t>
            </a:r>
            <a:r>
              <a:rPr lang="it-IT" sz="1800" dirty="0"/>
              <a:t>altri piani e programmi provinciali nonché con le disposizioni provinciali </a:t>
            </a:r>
            <a:r>
              <a:rPr lang="it-IT" sz="1800" dirty="0" smtClean="0"/>
              <a:t>di settore</a:t>
            </a:r>
            <a:r>
              <a:rPr lang="it-IT" sz="1800" dirty="0"/>
              <a:t>.  </a:t>
            </a:r>
          </a:p>
          <a:p>
            <a:r>
              <a:rPr lang="it-IT" sz="1800" b="1" dirty="0">
                <a:latin typeface="Lucida Sans" pitchFamily="34" charset="0"/>
              </a:rPr>
              <a:t>Rappresentanza degli enti</a:t>
            </a:r>
            <a:r>
              <a:rPr lang="it-IT" sz="1800" dirty="0" smtClean="0"/>
              <a:t>: </a:t>
            </a:r>
            <a:r>
              <a:rPr lang="it-IT" sz="1800" dirty="0"/>
              <a:t>o</a:t>
            </a:r>
            <a:r>
              <a:rPr lang="it-IT" sz="1800" dirty="0" smtClean="0"/>
              <a:t>gni </a:t>
            </a:r>
            <a:r>
              <a:rPr lang="it-IT" sz="1800" dirty="0"/>
              <a:t>amministrazione partecipa alla conferenza </a:t>
            </a:r>
            <a:r>
              <a:rPr lang="it-IT" sz="1800" dirty="0" smtClean="0"/>
              <a:t>con </a:t>
            </a:r>
            <a:r>
              <a:rPr lang="it-IT" sz="1800" dirty="0"/>
              <a:t>un unico </a:t>
            </a:r>
            <a:r>
              <a:rPr lang="it-IT" sz="1800" dirty="0" smtClean="0"/>
              <a:t>rappresentante.</a:t>
            </a:r>
          </a:p>
          <a:p>
            <a:r>
              <a:rPr lang="it-IT" sz="1800" b="1" dirty="0">
                <a:latin typeface="Lucida Sans" pitchFamily="34" charset="0"/>
              </a:rPr>
              <a:t>Funzioni di presidenza</a:t>
            </a:r>
            <a:r>
              <a:rPr lang="it-IT" sz="1800" dirty="0" smtClean="0"/>
              <a:t>: la </a:t>
            </a:r>
            <a:r>
              <a:rPr lang="it-IT" sz="1800" dirty="0"/>
              <a:t>conferenza è presieduta dal Presidente della Comunità o da un </a:t>
            </a:r>
            <a:r>
              <a:rPr lang="it-IT" sz="1800" dirty="0" smtClean="0"/>
              <a:t>suo delegato</a:t>
            </a:r>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smtClean="0">
                <a:solidFill>
                  <a:schemeClr val="accent2">
                    <a:lumMod val="50000"/>
                  </a:schemeClr>
                </a:solidFill>
              </a:rPr>
              <a:t>Convocazione conferenza per la stipula dell’accordo quadro</a:t>
            </a:r>
            <a:r>
              <a:rPr lang="it-IT" sz="2400" b="1" kern="0" dirty="0" smtClean="0"/>
              <a:t/>
            </a:r>
            <a:br>
              <a:rPr lang="it-IT" sz="2400" b="1" kern="0" dirty="0" smtClean="0"/>
            </a:br>
            <a:endParaRPr lang="it-IT" sz="2400" b="1" dirty="0"/>
          </a:p>
        </p:txBody>
      </p:sp>
    </p:spTree>
    <p:extLst>
      <p:ext uri="{BB962C8B-B14F-4D97-AF65-F5344CB8AC3E}">
        <p14:creationId xmlns:p14="http://schemas.microsoft.com/office/powerpoint/2010/main" val="3899533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6</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276999"/>
            <a:ext cx="6491064" cy="5976664"/>
          </a:xfrm>
        </p:spPr>
        <p:txBody>
          <a:bodyPr>
            <a:noAutofit/>
          </a:bodyPr>
          <a:lstStyle/>
          <a:p>
            <a:pPr>
              <a:spcAft>
                <a:spcPts val="600"/>
              </a:spcAft>
            </a:pPr>
            <a:r>
              <a:rPr lang="it-IT" sz="1800" dirty="0" smtClean="0"/>
              <a:t>Nella </a:t>
            </a:r>
            <a:r>
              <a:rPr lang="it-IT" sz="1800" dirty="0"/>
              <a:t>seduta conclusiva della </a:t>
            </a:r>
            <a:r>
              <a:rPr lang="it-IT" sz="1800" dirty="0" smtClean="0"/>
              <a:t>conferenza vengono approvati i seguenti documenti: </a:t>
            </a:r>
          </a:p>
          <a:p>
            <a:pPr>
              <a:spcAft>
                <a:spcPts val="600"/>
              </a:spcAft>
              <a:buFont typeface="Wingdings" pitchFamily="2" charset="2"/>
              <a:buChar char="ü"/>
            </a:pPr>
            <a:r>
              <a:rPr lang="it-IT" sz="1800" dirty="0" smtClean="0"/>
              <a:t>“</a:t>
            </a:r>
            <a:r>
              <a:rPr lang="it-IT" sz="1800" b="1" dirty="0">
                <a:latin typeface="Lucida Sans" pitchFamily="34" charset="0"/>
              </a:rPr>
              <a:t>Criteri e </a:t>
            </a:r>
            <a:r>
              <a:rPr lang="it-IT" sz="1800" b="1" dirty="0" smtClean="0">
                <a:latin typeface="Lucida Sans" pitchFamily="34" charset="0"/>
              </a:rPr>
              <a:t>indirizzi </a:t>
            </a:r>
            <a:r>
              <a:rPr lang="it-IT" sz="1800" b="1" dirty="0">
                <a:latin typeface="Lucida Sans" pitchFamily="34" charset="0"/>
              </a:rPr>
              <a:t>generali per la formulazione del Piano </a:t>
            </a:r>
            <a:r>
              <a:rPr lang="it-IT" sz="1800" b="1" dirty="0" smtClean="0">
                <a:latin typeface="Lucida Sans" pitchFamily="34" charset="0"/>
              </a:rPr>
              <a:t>Territoriale </a:t>
            </a:r>
            <a:r>
              <a:rPr lang="it-IT" sz="1800" b="1" dirty="0">
                <a:latin typeface="Lucida Sans" pitchFamily="34" charset="0"/>
              </a:rPr>
              <a:t>della </a:t>
            </a:r>
            <a:r>
              <a:rPr lang="it-IT" sz="1800" b="1" dirty="0" smtClean="0">
                <a:latin typeface="Lucida Sans" pitchFamily="34" charset="0"/>
              </a:rPr>
              <a:t>Comunità</a:t>
            </a:r>
            <a:r>
              <a:rPr lang="it-IT" sz="1800" dirty="0"/>
              <a:t>”, quale sintesi dei contributi, delle valutazioni e delle osservazioni emersi nel corso delle sedute delle conferenza sulle scelte strategiche delineate nel documento preliminare, che costituiscono parte integrante e sostanziale dell’accordo</a:t>
            </a:r>
            <a:r>
              <a:rPr lang="it-IT" sz="1800" dirty="0" smtClean="0"/>
              <a:t>.</a:t>
            </a:r>
          </a:p>
          <a:p>
            <a:pPr>
              <a:spcAft>
                <a:spcPts val="600"/>
              </a:spcAft>
              <a:buFont typeface="Wingdings" pitchFamily="2" charset="2"/>
              <a:buChar char="ü"/>
            </a:pPr>
            <a:r>
              <a:rPr lang="it-IT" sz="1800" b="1" dirty="0">
                <a:latin typeface="Lucida Sans" pitchFamily="34" charset="0"/>
              </a:rPr>
              <a:t>Schema di accordo – quadro di </a:t>
            </a:r>
            <a:r>
              <a:rPr lang="it-IT" sz="1800" b="1" dirty="0" smtClean="0">
                <a:latin typeface="Lucida Sans" pitchFamily="34" charset="0"/>
              </a:rPr>
              <a:t>programma</a:t>
            </a:r>
          </a:p>
          <a:p>
            <a:pPr>
              <a:spcAft>
                <a:spcPts val="600"/>
              </a:spcAft>
              <a:buFont typeface="Wingdings" pitchFamily="2" charset="2"/>
              <a:buChar char="ü"/>
            </a:pPr>
            <a:r>
              <a:rPr lang="it-IT" sz="1800" dirty="0" smtClean="0"/>
              <a:t>Ove richiesto viene approvato anche il </a:t>
            </a:r>
            <a:r>
              <a:rPr lang="it-IT" sz="1800" b="1" dirty="0">
                <a:latin typeface="Lucida Sans" pitchFamily="34" charset="0"/>
              </a:rPr>
              <a:t>Documento di intesa con gli enti </a:t>
            </a:r>
            <a:r>
              <a:rPr lang="it-IT" sz="1800" b="1" dirty="0" smtClean="0">
                <a:latin typeface="Lucida Sans" pitchFamily="34" charset="0"/>
              </a:rPr>
              <a:t>parco</a:t>
            </a:r>
            <a:endParaRPr lang="it-IT" sz="1800" dirty="0" smtClean="0"/>
          </a:p>
          <a:p>
            <a:endParaRPr lang="it-IT" sz="1800" dirty="0"/>
          </a:p>
          <a:p>
            <a:endParaRPr lang="it-IT" sz="1800" dirty="0"/>
          </a:p>
          <a:p>
            <a:pPr>
              <a:spcAft>
                <a:spcPts val="600"/>
              </a:spcAft>
            </a:pPr>
            <a:endParaRPr lang="it-IT" sz="1800" dirty="0" smtClean="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3200" b="1" dirty="0" smtClean="0">
                <a:solidFill>
                  <a:schemeClr val="accent2">
                    <a:lumMod val="50000"/>
                  </a:schemeClr>
                </a:solidFill>
              </a:rPr>
              <a:t>Approvazione dei criteri e indirizzi generali per la formulazione del Piano</a:t>
            </a:r>
            <a:r>
              <a:rPr lang="it-IT" b="1" kern="0" dirty="0" smtClean="0"/>
              <a:t/>
            </a:r>
            <a:br>
              <a:rPr lang="it-IT" b="1" kern="0" dirty="0" smtClean="0"/>
            </a:br>
            <a:endParaRPr lang="it-IT" b="1" dirty="0"/>
          </a:p>
        </p:txBody>
      </p:sp>
    </p:spTree>
    <p:extLst>
      <p:ext uri="{BB962C8B-B14F-4D97-AF65-F5344CB8AC3E}">
        <p14:creationId xmlns:p14="http://schemas.microsoft.com/office/powerpoint/2010/main" val="40006362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6</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276999"/>
            <a:ext cx="6491064" cy="5976664"/>
          </a:xfrm>
        </p:spPr>
        <p:txBody>
          <a:bodyPr>
            <a:noAutofit/>
          </a:bodyPr>
          <a:lstStyle/>
          <a:p>
            <a:pPr>
              <a:spcAft>
                <a:spcPts val="600"/>
              </a:spcAft>
            </a:pPr>
            <a:r>
              <a:rPr lang="it-IT" sz="1800" dirty="0" smtClean="0"/>
              <a:t>La </a:t>
            </a:r>
            <a:r>
              <a:rPr lang="it-IT" sz="1800" dirty="0"/>
              <a:t>Comunità trasmette alle amministrazioni interessate lo </a:t>
            </a:r>
            <a:r>
              <a:rPr lang="it-IT" sz="1800" b="1" dirty="0">
                <a:latin typeface="Lucida Sans" pitchFamily="34" charset="0"/>
              </a:rPr>
              <a:t>schema definitivo dell’accordo-quadro e </a:t>
            </a:r>
            <a:r>
              <a:rPr lang="it-IT" sz="1800" b="1" dirty="0" smtClean="0">
                <a:latin typeface="Lucida Sans" pitchFamily="34" charset="0"/>
              </a:rPr>
              <a:t>i </a:t>
            </a:r>
            <a:r>
              <a:rPr lang="it-IT" sz="1800" b="1" dirty="0">
                <a:latin typeface="Lucida Sans" pitchFamily="34" charset="0"/>
              </a:rPr>
              <a:t>relativi allegati</a:t>
            </a:r>
            <a:r>
              <a:rPr lang="it-IT" sz="1800" dirty="0"/>
              <a:t>. </a:t>
            </a:r>
            <a:endParaRPr lang="it-IT" sz="1800" dirty="0" smtClean="0"/>
          </a:p>
          <a:p>
            <a:pPr>
              <a:spcAft>
                <a:spcPts val="600"/>
              </a:spcAft>
            </a:pPr>
            <a:r>
              <a:rPr lang="it-IT" sz="1800" dirty="0" smtClean="0"/>
              <a:t>Se </a:t>
            </a:r>
            <a:r>
              <a:rPr lang="it-IT" sz="1800" dirty="0"/>
              <a:t>entro i termini stabiliti (non superiori a 60gg), non tutti i Comuni hanno sottoscritto l’accordo, la Comunità può adottare comunque il Piano territoriale </a:t>
            </a:r>
            <a:r>
              <a:rPr lang="it-IT" sz="1800" dirty="0" err="1"/>
              <a:t>purchè</a:t>
            </a:r>
            <a:r>
              <a:rPr lang="it-IT" sz="1800" dirty="0"/>
              <a:t> l’accordo sia stipulato da un numero di comuni che rappresenti almeno il 50% della popolazione e almeno il 50% dei comuni</a:t>
            </a:r>
            <a:r>
              <a:rPr lang="it-IT" sz="1800" dirty="0" smtClean="0"/>
              <a:t>.</a:t>
            </a:r>
          </a:p>
          <a:p>
            <a:pPr>
              <a:spcAft>
                <a:spcPts val="600"/>
              </a:spcAft>
            </a:pPr>
            <a:r>
              <a:rPr lang="it-IT" sz="1800" dirty="0"/>
              <a:t>Per le aree </a:t>
            </a:r>
            <a:r>
              <a:rPr lang="it-IT" sz="1800" dirty="0" smtClean="0"/>
              <a:t>a parco</a:t>
            </a:r>
            <a:r>
              <a:rPr lang="it-IT" sz="1800" dirty="0"/>
              <a:t>, se l’intesa con gli enti parco e </a:t>
            </a:r>
            <a:r>
              <a:rPr lang="it-IT" sz="1800" dirty="0" smtClean="0"/>
              <a:t>le comunità </a:t>
            </a:r>
            <a:r>
              <a:rPr lang="it-IT" sz="1800" dirty="0"/>
              <a:t>interessate non viene raggiunta</a:t>
            </a:r>
            <a:r>
              <a:rPr lang="it-IT" sz="1800" dirty="0" smtClean="0"/>
              <a:t>, la </a:t>
            </a:r>
            <a:r>
              <a:rPr lang="it-IT" sz="1800" dirty="0"/>
              <a:t>decisione è assunta dalla </a:t>
            </a:r>
            <a:r>
              <a:rPr lang="it-IT" sz="1800" dirty="0" smtClean="0"/>
              <a:t>Giunta provinciale </a:t>
            </a:r>
            <a:r>
              <a:rPr lang="it-IT" sz="1800" dirty="0"/>
              <a:t>in sede di </a:t>
            </a:r>
            <a:r>
              <a:rPr lang="it-IT" sz="1800" dirty="0" smtClean="0"/>
              <a:t> approvazione del PTC</a:t>
            </a:r>
            <a:r>
              <a:rPr lang="it-IT" sz="1800" dirty="0"/>
              <a:t>.</a:t>
            </a:r>
          </a:p>
          <a:p>
            <a:endParaRPr lang="it-IT" sz="1800" dirty="0"/>
          </a:p>
          <a:p>
            <a:endParaRPr lang="it-IT" sz="1800" dirty="0"/>
          </a:p>
          <a:p>
            <a:pPr>
              <a:spcAft>
                <a:spcPts val="600"/>
              </a:spcAft>
            </a:pPr>
            <a:endParaRPr lang="it-IT" sz="1800" dirty="0" smtClean="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3200" b="1" dirty="0" smtClean="0">
                <a:solidFill>
                  <a:schemeClr val="accent2">
                    <a:lumMod val="50000"/>
                  </a:schemeClr>
                </a:solidFill>
              </a:rPr>
              <a:t>Approvazione dei criteri e indirizzi generali per la formulazione del Piano</a:t>
            </a:r>
            <a:r>
              <a:rPr lang="it-IT" b="1" kern="0" dirty="0" smtClean="0"/>
              <a:t/>
            </a:r>
            <a:br>
              <a:rPr lang="it-IT" b="1" kern="0" dirty="0" smtClean="0"/>
            </a:br>
            <a:endParaRPr lang="it-IT" b="1" dirty="0"/>
          </a:p>
        </p:txBody>
      </p:sp>
    </p:spTree>
    <p:extLst>
      <p:ext uri="{BB962C8B-B14F-4D97-AF65-F5344CB8AC3E}">
        <p14:creationId xmlns:p14="http://schemas.microsoft.com/office/powerpoint/2010/main" val="26025760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7</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4"/>
            <a:ext cx="6491064" cy="4525963"/>
          </a:xfrm>
        </p:spPr>
        <p:txBody>
          <a:bodyPr>
            <a:normAutofit/>
          </a:bodyPr>
          <a:lstStyle/>
          <a:p>
            <a:r>
              <a:rPr lang="it-IT" sz="1800" dirty="0"/>
              <a:t>In seguito alla sottoscrizione dell’accordo-quadro di programma, la </a:t>
            </a:r>
            <a:r>
              <a:rPr lang="it-IT" sz="1800" dirty="0" smtClean="0"/>
              <a:t>Comunità provvede </a:t>
            </a:r>
            <a:r>
              <a:rPr lang="it-IT" sz="1800" dirty="0"/>
              <a:t>ad elaborare il </a:t>
            </a:r>
            <a:r>
              <a:rPr lang="it-IT" sz="1800" b="1" dirty="0">
                <a:latin typeface="Lucida Sans" pitchFamily="34" charset="0"/>
              </a:rPr>
              <a:t>Progetto di Piano Territoriale della Comunità </a:t>
            </a:r>
            <a:r>
              <a:rPr lang="it-IT" sz="1800" dirty="0"/>
              <a:t>sulla base </a:t>
            </a:r>
            <a:r>
              <a:rPr lang="it-IT" sz="1800" dirty="0" smtClean="0"/>
              <a:t>dei “</a:t>
            </a:r>
            <a:r>
              <a:rPr lang="it-IT" sz="1800" dirty="0"/>
              <a:t>Criteri e gli indirizzi generali per la </a:t>
            </a:r>
            <a:r>
              <a:rPr lang="it-IT" sz="1800" dirty="0" smtClean="0"/>
              <a:t>formulazione </a:t>
            </a:r>
            <a:r>
              <a:rPr lang="it-IT" sz="1800" dirty="0"/>
              <a:t>del Piano territoriale </a:t>
            </a:r>
            <a:r>
              <a:rPr lang="it-IT" sz="1800" dirty="0" smtClean="0"/>
              <a:t>della comunità</a:t>
            </a:r>
            <a:r>
              <a:rPr lang="it-IT" sz="1800" dirty="0"/>
              <a:t>” e dell’eventuale specifico documento relativo alle aree a parco</a:t>
            </a:r>
            <a:r>
              <a:rPr lang="it-IT" sz="1800" dirty="0" smtClean="0"/>
              <a:t>.</a:t>
            </a:r>
          </a:p>
          <a:p>
            <a:r>
              <a:rPr lang="it-IT" sz="1800" dirty="0" smtClean="0"/>
              <a:t>Contestualmente all’elaborazione </a:t>
            </a:r>
            <a:r>
              <a:rPr lang="it-IT" sz="1800" dirty="0"/>
              <a:t>del PTC deve </a:t>
            </a:r>
            <a:r>
              <a:rPr lang="it-IT" sz="1800" dirty="0" smtClean="0"/>
              <a:t>essere elaborato </a:t>
            </a:r>
            <a:r>
              <a:rPr lang="it-IT" sz="1800" dirty="0"/>
              <a:t>il </a:t>
            </a:r>
            <a:r>
              <a:rPr lang="it-IT" sz="1800" b="1" dirty="0">
                <a:latin typeface="Lucida Sans" pitchFamily="34" charset="0"/>
              </a:rPr>
              <a:t>Rapporto Ambientale di Autovalutazione del Piano </a:t>
            </a:r>
            <a:r>
              <a:rPr lang="it-IT" sz="1800" dirty="0"/>
              <a:t>ai sensi dell’art</a:t>
            </a:r>
            <a:r>
              <a:rPr lang="it-IT" sz="1800" dirty="0" smtClean="0"/>
              <a:t>. 6 </a:t>
            </a:r>
            <a:r>
              <a:rPr lang="it-IT" sz="1800" dirty="0"/>
              <a:t>della </a:t>
            </a:r>
            <a:r>
              <a:rPr lang="it-IT" sz="1800" dirty="0" err="1"/>
              <a:t>l.p</a:t>
            </a:r>
            <a:r>
              <a:rPr lang="it-IT" sz="1800" dirty="0"/>
              <a:t>. 1/2008.</a:t>
            </a:r>
          </a:p>
          <a:p>
            <a:r>
              <a:rPr lang="it-IT" sz="1800" dirty="0" smtClean="0"/>
              <a:t>La stesura del Piano dovrà essere </a:t>
            </a:r>
            <a:r>
              <a:rPr lang="it-IT" sz="1800" b="1" dirty="0">
                <a:latin typeface="Lucida Sans" pitchFamily="34" charset="0"/>
              </a:rPr>
              <a:t>firmata da un tecnico abilitato</a:t>
            </a:r>
          </a:p>
          <a:p>
            <a:endParaRPr lang="it-IT"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a:solidFill>
                  <a:schemeClr val="accent2">
                    <a:lumMod val="50000"/>
                  </a:schemeClr>
                </a:solidFill>
              </a:rPr>
              <a:t>Stesura del </a:t>
            </a:r>
            <a:r>
              <a:rPr lang="it-IT" sz="2400" b="1" dirty="0" smtClean="0">
                <a:solidFill>
                  <a:schemeClr val="accent2">
                    <a:lumMod val="50000"/>
                  </a:schemeClr>
                </a:solidFill>
              </a:rPr>
              <a:t>Progetto di Piano Territoriale della Comunità</a:t>
            </a:r>
            <a:r>
              <a:rPr lang="it-IT" sz="2400" b="1" kern="0" dirty="0" smtClean="0"/>
              <a:t/>
            </a:r>
            <a:br>
              <a:rPr lang="it-IT" sz="2400" b="1" kern="0" dirty="0" smtClean="0"/>
            </a:br>
            <a:endParaRPr lang="it-IT" sz="2400" b="1" dirty="0"/>
          </a:p>
        </p:txBody>
      </p:sp>
    </p:spTree>
    <p:extLst>
      <p:ext uri="{BB962C8B-B14F-4D97-AF65-F5344CB8AC3E}">
        <p14:creationId xmlns:p14="http://schemas.microsoft.com/office/powerpoint/2010/main" val="29044023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8</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5"/>
            <a:ext cx="6491064" cy="4392488"/>
          </a:xfrm>
        </p:spPr>
        <p:txBody>
          <a:bodyPr>
            <a:normAutofit lnSpcReduction="10000"/>
          </a:bodyPr>
          <a:lstStyle/>
          <a:p>
            <a:pPr>
              <a:spcAft>
                <a:spcPts val="600"/>
              </a:spcAft>
            </a:pPr>
            <a:r>
              <a:rPr lang="it-IT" sz="1800" dirty="0"/>
              <a:t>A stesura ultimata la Comunità deposita agli atti il piano nella sua interezza per 90 </a:t>
            </a:r>
            <a:r>
              <a:rPr lang="it-IT" sz="1800" dirty="0" smtClean="0"/>
              <a:t>giorni e ne dà Comunicazione </a:t>
            </a:r>
            <a:r>
              <a:rPr lang="it-IT" sz="1800" dirty="0"/>
              <a:t>attraverso il bollettino ufficiale della regione, albo, sito e quotidiano.</a:t>
            </a:r>
          </a:p>
          <a:p>
            <a:pPr>
              <a:spcAft>
                <a:spcPts val="600"/>
              </a:spcAft>
            </a:pPr>
            <a:r>
              <a:rPr lang="it-IT" sz="1800" dirty="0"/>
              <a:t>Contemporaneamente al deposito, il piano è trasmesso ai Comuni e alla Provincia per la formulazione delle osservazioni entro 120 giorni dal deposito.</a:t>
            </a:r>
          </a:p>
          <a:p>
            <a:pPr>
              <a:spcAft>
                <a:spcPts val="600"/>
              </a:spcAft>
            </a:pPr>
            <a:r>
              <a:rPr lang="it-IT" sz="1800" dirty="0" smtClean="0"/>
              <a:t>Il piano territoriale di Comunità entra in </a:t>
            </a:r>
            <a:r>
              <a:rPr lang="it-IT" sz="1800" b="1" dirty="0">
                <a:latin typeface="Lucida Sans" pitchFamily="34" charset="0"/>
              </a:rPr>
              <a:t>vigore</a:t>
            </a:r>
            <a:r>
              <a:rPr lang="it-IT" sz="1800" dirty="0" smtClean="0"/>
              <a:t> il giorno successivo alla pubblicazione sul bollettino ufficiale della regione del provvedimento che lo approva.</a:t>
            </a:r>
          </a:p>
          <a:p>
            <a:pPr>
              <a:spcAft>
                <a:spcPts val="600"/>
              </a:spcAft>
            </a:pPr>
            <a:r>
              <a:rPr lang="it-IT" sz="1800" dirty="0" smtClean="0"/>
              <a:t>Il piano, è tenuto in libera visione del pubblico presso la sede della Comunità e dei Comuni</a:t>
            </a:r>
          </a:p>
          <a:p>
            <a:endParaRPr lang="it-IT" sz="1800" dirty="0" smtClean="0"/>
          </a:p>
          <a:p>
            <a:endParaRPr lang="it-IT"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smtClean="0">
                <a:solidFill>
                  <a:schemeClr val="accent2">
                    <a:lumMod val="50000"/>
                  </a:schemeClr>
                </a:solidFill>
              </a:rPr>
              <a:t>Approvazione della giunta provinciale entro 60 giorni</a:t>
            </a:r>
            <a:endParaRPr lang="it-IT" sz="2400" b="1" dirty="0"/>
          </a:p>
        </p:txBody>
      </p:sp>
    </p:spTree>
    <p:extLst>
      <p:ext uri="{BB962C8B-B14F-4D97-AF65-F5344CB8AC3E}">
        <p14:creationId xmlns:p14="http://schemas.microsoft.com/office/powerpoint/2010/main" val="9772981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5748792"/>
            <a:ext cx="8229600" cy="1143000"/>
          </a:xfrm>
          <a:effectLst>
            <a:reflection blurRad="6350" stA="52000" endA="300" endPos="35000" dir="5400000" sy="-100000" algn="bl" rotWithShape="0"/>
          </a:effectLst>
        </p:spPr>
        <p:txBody>
          <a:bodyPr>
            <a:normAutofit fontScale="90000"/>
          </a:bodyPr>
          <a:lstStyle/>
          <a:p>
            <a:pPr algn="r"/>
            <a:r>
              <a:rPr lang="it-IT" kern="0" dirty="0" smtClean="0">
                <a:effectLst>
                  <a:reflection blurRad="6350" stA="55000" endA="300" endPos="45500" dir="5400000" sy="-100000" algn="bl" rotWithShape="0"/>
                </a:effectLst>
              </a:rPr>
              <a:t/>
            </a:r>
            <a:br>
              <a:rPr lang="it-IT" kern="0" dirty="0" smtClean="0">
                <a:effectLst>
                  <a:reflection blurRad="6350" stA="55000" endA="300" endPos="45500" dir="5400000" sy="-100000" algn="bl" rotWithShape="0"/>
                </a:effectLst>
              </a:rPr>
            </a:br>
            <a:endParaRPr lang="it-IT" dirty="0">
              <a:effectLst>
                <a:reflection blurRad="6350" stA="55000" endA="300" endPos="45500" dir="5400000" sy="-100000" algn="bl" rotWithShape="0"/>
              </a:effectLst>
            </a:endParaRPr>
          </a:p>
        </p:txBody>
      </p:sp>
      <p:sp>
        <p:nvSpPr>
          <p:cNvPr id="3" name="Segnaposto contenuto 2"/>
          <p:cNvSpPr>
            <a:spLocks noGrp="1"/>
          </p:cNvSpPr>
          <p:nvPr>
            <p:ph idx="1"/>
          </p:nvPr>
        </p:nvSpPr>
        <p:spPr>
          <a:xfrm>
            <a:off x="2051720" y="764704"/>
            <a:ext cx="6491064" cy="4525963"/>
          </a:xfrm>
        </p:spPr>
        <p:txBody>
          <a:bodyPr>
            <a:normAutofit lnSpcReduction="10000"/>
          </a:bodyPr>
          <a:lstStyle/>
          <a:p>
            <a:r>
              <a:rPr lang="it-IT" sz="1900" dirty="0" smtClean="0"/>
              <a:t>Il Piano Territoriale di Comunità (art. 21, </a:t>
            </a:r>
            <a:r>
              <a:rPr lang="it-IT" sz="1900" dirty="0" err="1" smtClean="0"/>
              <a:t>l.p</a:t>
            </a:r>
            <a:r>
              <a:rPr lang="it-IT" sz="1900" dirty="0" smtClean="0"/>
              <a:t>. n. 1/2008) è lo </a:t>
            </a:r>
            <a:r>
              <a:rPr lang="it-IT" sz="1900" b="1" dirty="0" smtClean="0">
                <a:latin typeface="Lucida Sans" pitchFamily="34" charset="0"/>
              </a:rPr>
              <a:t>strumento di pianificazione del territorio </a:t>
            </a:r>
            <a:r>
              <a:rPr lang="it-IT" sz="1900" dirty="0" smtClean="0"/>
              <a:t>della Comunità con il quale sono definite, sotto il profilo urbanistico e paesaggistico, le </a:t>
            </a:r>
            <a:r>
              <a:rPr lang="it-IT" sz="1900" b="1" dirty="0">
                <a:latin typeface="Lucida Sans" pitchFamily="34" charset="0"/>
              </a:rPr>
              <a:t>strategie per lo sviluppo sostenibile</a:t>
            </a:r>
            <a:r>
              <a:rPr lang="it-IT" sz="1900" dirty="0" smtClean="0"/>
              <a:t> della Comunità nell’obiettivo di conseguire un </a:t>
            </a:r>
            <a:r>
              <a:rPr lang="it-IT" sz="1900" i="1" dirty="0" smtClean="0"/>
              <a:t>elevato livello di competitività</a:t>
            </a:r>
            <a:r>
              <a:rPr lang="it-IT" sz="1900" dirty="0" smtClean="0"/>
              <a:t> del sistema territoriale, di </a:t>
            </a:r>
            <a:r>
              <a:rPr lang="it-IT" sz="1900" i="1" dirty="0" smtClean="0"/>
              <a:t>riequilibrio </a:t>
            </a:r>
            <a:r>
              <a:rPr lang="it-IT" sz="1900" dirty="0" smtClean="0"/>
              <a:t>e di </a:t>
            </a:r>
            <a:r>
              <a:rPr lang="it-IT" sz="1900" i="1" dirty="0" smtClean="0"/>
              <a:t>coesione sociale </a:t>
            </a:r>
            <a:r>
              <a:rPr lang="it-IT" sz="1900" dirty="0" smtClean="0"/>
              <a:t>e di </a:t>
            </a:r>
            <a:r>
              <a:rPr lang="it-IT" sz="1900" i="1" dirty="0" smtClean="0"/>
              <a:t>valorizzazione </a:t>
            </a:r>
            <a:r>
              <a:rPr lang="it-IT" sz="1900" dirty="0" smtClean="0"/>
              <a:t>delle identità locali. </a:t>
            </a:r>
          </a:p>
          <a:p>
            <a:endParaRPr lang="it-IT" sz="2600" dirty="0" smtClean="0"/>
          </a:p>
          <a:p>
            <a:r>
              <a:rPr lang="it-IT" sz="2100" dirty="0" smtClean="0"/>
              <a:t>Riferimenti</a:t>
            </a:r>
          </a:p>
          <a:p>
            <a:pPr>
              <a:buFont typeface="Wingdings" pitchFamily="2" charset="2"/>
              <a:buChar char="ü"/>
            </a:pPr>
            <a:r>
              <a:rPr lang="it-IT" sz="2100" dirty="0" smtClean="0"/>
              <a:t>Legge provinciale n. 1/2008</a:t>
            </a:r>
          </a:p>
          <a:p>
            <a:pPr>
              <a:buFont typeface="Wingdings" pitchFamily="2" charset="2"/>
              <a:buChar char="ü"/>
            </a:pPr>
            <a:r>
              <a:rPr lang="it-IT" sz="2100" dirty="0" smtClean="0"/>
              <a:t>http://www.urbanistica.provincia.tn.it</a:t>
            </a:r>
          </a:p>
          <a:p>
            <a:pPr>
              <a:buFont typeface="Wingdings" pitchFamily="2" charset="2"/>
              <a:buChar char="ü"/>
            </a:pPr>
            <a:r>
              <a:rPr lang="it-IT" sz="2100" dirty="0" smtClean="0"/>
              <a:t>http://www.altipianicimbri.tn.it</a:t>
            </a:r>
          </a:p>
          <a:p>
            <a:endParaRPr lang="it-IT" sz="2600" dirty="0" smtClean="0"/>
          </a:p>
          <a:p>
            <a:endParaRPr lang="it-IT" dirty="0" smtClean="0"/>
          </a:p>
          <a:p>
            <a:endParaRPr lang="it-IT"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Tree>
    <p:extLst>
      <p:ext uri="{BB962C8B-B14F-4D97-AF65-F5344CB8AC3E}">
        <p14:creationId xmlns:p14="http://schemas.microsoft.com/office/powerpoint/2010/main" val="22883598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5748792"/>
            <a:ext cx="8229600" cy="1143000"/>
          </a:xfrm>
        </p:spPr>
        <p:txBody>
          <a:bodyPr>
            <a:normAutofit fontScale="90000"/>
          </a:bodyPr>
          <a:lstStyle/>
          <a:p>
            <a:pPr algn="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216647"/>
            <a:ext cx="6491064" cy="6264696"/>
          </a:xfrm>
        </p:spPr>
        <p:txBody>
          <a:bodyPr>
            <a:noAutofit/>
          </a:bodyPr>
          <a:lstStyle/>
          <a:p>
            <a:pPr>
              <a:spcAft>
                <a:spcPts val="1200"/>
              </a:spcAft>
            </a:pPr>
            <a:r>
              <a:rPr lang="it-IT" sz="1800" dirty="0" smtClean="0"/>
              <a:t>Il percorso costitutivo del piano così come previsto dall’art. 22 della legge urbanistica è così riassumibile: </a:t>
            </a:r>
          </a:p>
          <a:p>
            <a:pPr marL="617538">
              <a:buFont typeface="+mj-lt"/>
              <a:buAutoNum type="arabicPeriod"/>
            </a:pPr>
            <a:r>
              <a:rPr lang="it-IT" sz="1800" dirty="0"/>
              <a:t>predisposizione da parte della comunità di </a:t>
            </a:r>
            <a:r>
              <a:rPr lang="it-IT" sz="1800" b="1" dirty="0">
                <a:latin typeface="Lucida Sans" pitchFamily="34" charset="0"/>
              </a:rPr>
              <a:t>un documento preliminare</a:t>
            </a:r>
            <a:r>
              <a:rPr lang="it-IT" sz="1800" dirty="0"/>
              <a:t> </a:t>
            </a:r>
            <a:r>
              <a:rPr lang="it-IT" sz="1800" dirty="0" smtClean="0"/>
              <a:t>che delinea </a:t>
            </a:r>
            <a:r>
              <a:rPr lang="it-IT" sz="1800" dirty="0"/>
              <a:t>gli indirizzi generali, le strategie e gli obiettivi che intende </a:t>
            </a:r>
            <a:r>
              <a:rPr lang="it-IT" sz="1800" dirty="0" smtClean="0"/>
              <a:t>perseguire mediante </a:t>
            </a:r>
            <a:r>
              <a:rPr lang="it-IT" sz="1800" dirty="0"/>
              <a:t>il Piano territoriale della </a:t>
            </a:r>
            <a:r>
              <a:rPr lang="it-IT" sz="1800" dirty="0" smtClean="0"/>
              <a:t>comunità</a:t>
            </a:r>
            <a:endParaRPr lang="it-IT" sz="1800" dirty="0"/>
          </a:p>
          <a:p>
            <a:pPr marL="617538">
              <a:buFont typeface="+mj-lt"/>
              <a:buAutoNum type="arabicPeriod"/>
            </a:pPr>
            <a:r>
              <a:rPr lang="it-IT" sz="1800" dirty="0" smtClean="0"/>
              <a:t>attivazione </a:t>
            </a:r>
            <a:r>
              <a:rPr lang="it-IT" sz="1800" dirty="0"/>
              <a:t>di un </a:t>
            </a:r>
            <a:r>
              <a:rPr lang="it-IT" sz="1800" b="1" dirty="0">
                <a:latin typeface="Lucida Sans" pitchFamily="34" charset="0"/>
              </a:rPr>
              <a:t>tavolo di confronto e consultazione</a:t>
            </a:r>
            <a:r>
              <a:rPr lang="it-IT" sz="1800" dirty="0"/>
              <a:t>, al quale </a:t>
            </a:r>
            <a:r>
              <a:rPr lang="it-IT" sz="1800" dirty="0" smtClean="0"/>
              <a:t>partecipano soggetti </a:t>
            </a:r>
            <a:r>
              <a:rPr lang="it-IT" sz="1800" dirty="0"/>
              <a:t>pubblici e associazioni portatrici di interessi a carattere economico</a:t>
            </a:r>
            <a:r>
              <a:rPr lang="it-IT" sz="1800" dirty="0" smtClean="0"/>
              <a:t>, sociale</a:t>
            </a:r>
            <a:r>
              <a:rPr lang="it-IT" sz="1800" dirty="0"/>
              <a:t>, culturale e ambientale rilevanti per l'ambito della </a:t>
            </a:r>
            <a:r>
              <a:rPr lang="it-IT" sz="1800" dirty="0" smtClean="0"/>
              <a:t>comunità</a:t>
            </a:r>
            <a:endParaRPr lang="it-IT" sz="1800" dirty="0"/>
          </a:p>
          <a:p>
            <a:pPr marL="617538">
              <a:buFont typeface="+mj-lt"/>
              <a:buAutoNum type="arabicPeriod"/>
            </a:pPr>
            <a:r>
              <a:rPr lang="it-IT" sz="1800" dirty="0" smtClean="0"/>
              <a:t>convocazione </a:t>
            </a:r>
            <a:r>
              <a:rPr lang="it-IT" sz="1800" dirty="0"/>
              <a:t>di una </a:t>
            </a:r>
            <a:r>
              <a:rPr lang="it-IT" sz="1800" b="1" dirty="0">
                <a:latin typeface="Lucida Sans" pitchFamily="34" charset="0"/>
              </a:rPr>
              <a:t>conferenza per la stipulazione dell’accordo-quadro di programma </a:t>
            </a:r>
            <a:r>
              <a:rPr lang="it-IT" sz="1800" dirty="0"/>
              <a:t>tra la comunità, i comuni rientranti nel suo territorio e </a:t>
            </a:r>
            <a:r>
              <a:rPr lang="it-IT" sz="1800" dirty="0" smtClean="0"/>
              <a:t>gli eventuali </a:t>
            </a:r>
            <a:r>
              <a:rPr lang="it-IT" sz="1800" dirty="0"/>
              <a:t>enti parco interessati, alla quale partecipa la Provincia con </a:t>
            </a:r>
            <a:r>
              <a:rPr lang="it-IT" sz="1800" dirty="0" smtClean="0"/>
              <a:t>funzione di </a:t>
            </a:r>
            <a:r>
              <a:rPr lang="it-IT" sz="1800" dirty="0"/>
              <a:t>supporto </a:t>
            </a:r>
            <a:r>
              <a:rPr lang="it-IT" sz="1800" dirty="0" smtClean="0"/>
              <a:t>conoscitivo</a:t>
            </a:r>
            <a:endParaRPr lang="it-IT" sz="1800" dirty="0"/>
          </a:p>
          <a:p>
            <a:pPr marL="617538">
              <a:buFont typeface="+mj-lt"/>
              <a:buAutoNum type="arabicPeriod"/>
            </a:pPr>
            <a:r>
              <a:rPr lang="it-IT" sz="1800" dirty="0"/>
              <a:t>stipula </a:t>
            </a:r>
            <a:r>
              <a:rPr lang="it-IT" sz="1800" b="1" dirty="0">
                <a:latin typeface="Lucida Sans" pitchFamily="34" charset="0"/>
              </a:rPr>
              <a:t>dell’accordo-quadro di programma</a:t>
            </a:r>
            <a:r>
              <a:rPr lang="it-IT" sz="1800" dirty="0"/>
              <a:t>;</a:t>
            </a:r>
          </a:p>
          <a:p>
            <a:pPr marL="617538">
              <a:buFont typeface="+mj-lt"/>
              <a:buAutoNum type="arabicPeriod"/>
            </a:pPr>
            <a:r>
              <a:rPr lang="it-IT" sz="1800" dirty="0"/>
              <a:t>redazione del </a:t>
            </a:r>
            <a:r>
              <a:rPr lang="it-IT" sz="1800" b="1" dirty="0">
                <a:latin typeface="Lucida Sans" pitchFamily="34" charset="0"/>
              </a:rPr>
              <a:t>Piano territoriale della comunità </a:t>
            </a:r>
            <a:r>
              <a:rPr lang="it-IT" sz="1800" dirty="0"/>
              <a:t>sulla base dei criteri ed indirizzi generali per la formulazione del piano territoriale della </a:t>
            </a:r>
            <a:r>
              <a:rPr lang="it-IT" sz="1800" dirty="0" smtClean="0"/>
              <a:t>comunità</a:t>
            </a:r>
            <a:endParaRPr lang="it-IT" sz="1800"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Tree>
    <p:extLst>
      <p:ext uri="{BB962C8B-B14F-4D97-AF65-F5344CB8AC3E}">
        <p14:creationId xmlns:p14="http://schemas.microsoft.com/office/powerpoint/2010/main" val="18953642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5748792"/>
            <a:ext cx="8229600" cy="1143000"/>
          </a:xfrm>
        </p:spPr>
        <p:txBody>
          <a:bodyPr>
            <a:normAutofit fontScale="90000"/>
          </a:bodyPr>
          <a:lstStyle/>
          <a:p>
            <a:pPr algn="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4"/>
            <a:ext cx="6491064" cy="5112568"/>
          </a:xfrm>
        </p:spPr>
        <p:txBody>
          <a:bodyPr>
            <a:normAutofit fontScale="25000" lnSpcReduction="20000"/>
          </a:bodyPr>
          <a:lstStyle/>
          <a:p>
            <a:pPr>
              <a:spcAft>
                <a:spcPts val="1200"/>
              </a:spcAft>
            </a:pPr>
            <a:r>
              <a:rPr lang="it-IT" sz="7200" dirty="0" smtClean="0"/>
              <a:t>In particolare </a:t>
            </a:r>
            <a:r>
              <a:rPr lang="it-IT" sz="7200" dirty="0"/>
              <a:t>la Magnifica Comunità degli Altipiani Cimbri dovrà compiere i seguenti passi a partire dal mese di novembre:</a:t>
            </a:r>
          </a:p>
          <a:p>
            <a:pPr>
              <a:spcAft>
                <a:spcPts val="1200"/>
              </a:spcAft>
              <a:buFont typeface="Wingdings" pitchFamily="2" charset="2"/>
              <a:buChar char="ü"/>
            </a:pPr>
            <a:r>
              <a:rPr lang="it-IT" sz="7200" dirty="0"/>
              <a:t>Predisposizione documento preliminare (entro novembre)</a:t>
            </a:r>
          </a:p>
          <a:p>
            <a:pPr>
              <a:spcAft>
                <a:spcPts val="1200"/>
              </a:spcAft>
              <a:buFont typeface="Wingdings" pitchFamily="2" charset="2"/>
              <a:buChar char="ü"/>
            </a:pPr>
            <a:r>
              <a:rPr lang="it-IT" sz="7200" dirty="0"/>
              <a:t>Approvazione del documento preliminare assemblea di Comunità</a:t>
            </a:r>
          </a:p>
          <a:p>
            <a:pPr>
              <a:spcAft>
                <a:spcPts val="1200"/>
              </a:spcAft>
              <a:buFont typeface="Wingdings" pitchFamily="2" charset="2"/>
              <a:buChar char="ü"/>
            </a:pPr>
            <a:r>
              <a:rPr lang="it-IT" sz="7200" dirty="0"/>
              <a:t>Inizio lavoro del tavolo di confronto e consultazione</a:t>
            </a:r>
          </a:p>
          <a:p>
            <a:pPr>
              <a:spcAft>
                <a:spcPts val="1200"/>
              </a:spcAft>
              <a:buFont typeface="Wingdings" pitchFamily="2" charset="2"/>
              <a:buChar char="ü"/>
            </a:pPr>
            <a:r>
              <a:rPr lang="it-IT" sz="7200" dirty="0"/>
              <a:t>Approvazione del documento preliminare definitivo</a:t>
            </a:r>
          </a:p>
          <a:p>
            <a:pPr>
              <a:spcAft>
                <a:spcPts val="1200"/>
              </a:spcAft>
              <a:buFont typeface="Wingdings" pitchFamily="2" charset="2"/>
              <a:buChar char="ü"/>
            </a:pPr>
            <a:r>
              <a:rPr lang="it-IT" sz="7200" dirty="0"/>
              <a:t>Convocazione conferenza per la stipula dell’accordo quadro </a:t>
            </a:r>
          </a:p>
          <a:p>
            <a:pPr>
              <a:spcAft>
                <a:spcPts val="1200"/>
              </a:spcAft>
              <a:buFont typeface="Wingdings" pitchFamily="2" charset="2"/>
              <a:buChar char="ü"/>
            </a:pPr>
            <a:r>
              <a:rPr lang="it-IT" sz="7200" dirty="0"/>
              <a:t>Approvazione dei criteri e indirizzi generali per la formulazione del piano</a:t>
            </a:r>
          </a:p>
          <a:p>
            <a:pPr>
              <a:spcAft>
                <a:spcPts val="1200"/>
              </a:spcAft>
              <a:buFont typeface="Wingdings" pitchFamily="2" charset="2"/>
              <a:buChar char="ü"/>
            </a:pPr>
            <a:r>
              <a:rPr lang="it-IT" sz="7200" dirty="0"/>
              <a:t>Stesura del piano</a:t>
            </a:r>
          </a:p>
          <a:p>
            <a:pPr>
              <a:spcAft>
                <a:spcPts val="1200"/>
              </a:spcAft>
              <a:buFont typeface="Wingdings" pitchFamily="2" charset="2"/>
              <a:buChar char="ü"/>
            </a:pPr>
            <a:r>
              <a:rPr lang="it-IT" sz="7200" dirty="0"/>
              <a:t>Approvazione della giunta provinciale entro 60 giorni</a:t>
            </a:r>
          </a:p>
          <a:p>
            <a:pPr>
              <a:spcAft>
                <a:spcPts val="1200"/>
              </a:spcAft>
            </a:pPr>
            <a:endParaRPr lang="it-IT" sz="5500" dirty="0"/>
          </a:p>
          <a:p>
            <a:pPr>
              <a:spcAft>
                <a:spcPts val="1200"/>
              </a:spcAft>
            </a:pPr>
            <a:endParaRPr lang="it-IT" sz="5500" dirty="0"/>
          </a:p>
          <a:p>
            <a:pPr>
              <a:spcAft>
                <a:spcPts val="1200"/>
              </a:spcAft>
            </a:pPr>
            <a:endParaRPr lang="it-IT" sz="5500"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Tree>
    <p:extLst>
      <p:ext uri="{BB962C8B-B14F-4D97-AF65-F5344CB8AC3E}">
        <p14:creationId xmlns:p14="http://schemas.microsoft.com/office/powerpoint/2010/main" val="9088836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1</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404664"/>
            <a:ext cx="6491064" cy="4984088"/>
          </a:xfrm>
        </p:spPr>
        <p:txBody>
          <a:bodyPr>
            <a:normAutofit lnSpcReduction="10000"/>
          </a:bodyPr>
          <a:lstStyle/>
          <a:p>
            <a:r>
              <a:rPr lang="it-IT" sz="1900" dirty="0" smtClean="0"/>
              <a:t>Il documento preliminare delinea: </a:t>
            </a:r>
          </a:p>
          <a:p>
            <a:pPr>
              <a:buFont typeface="Wingdings" pitchFamily="2" charset="2"/>
              <a:buChar char="ü"/>
            </a:pPr>
            <a:r>
              <a:rPr lang="it-IT" sz="1900" dirty="0"/>
              <a:t>Gli</a:t>
            </a:r>
            <a:r>
              <a:rPr lang="it-IT" sz="1900" b="1" dirty="0" smtClean="0">
                <a:latin typeface="Lucida Sans" pitchFamily="34" charset="0"/>
              </a:rPr>
              <a:t> indirizzi generali di pianificazione</a:t>
            </a:r>
          </a:p>
          <a:p>
            <a:pPr>
              <a:buFont typeface="Wingdings" pitchFamily="2" charset="2"/>
              <a:buChar char="ü"/>
            </a:pPr>
            <a:r>
              <a:rPr lang="it-IT" sz="1900" dirty="0"/>
              <a:t>Le</a:t>
            </a:r>
            <a:r>
              <a:rPr lang="it-IT" sz="1900" b="1" dirty="0" smtClean="0">
                <a:latin typeface="Lucida Sans" pitchFamily="34" charset="0"/>
              </a:rPr>
              <a:t> strategie</a:t>
            </a:r>
          </a:p>
          <a:p>
            <a:pPr>
              <a:buFont typeface="Wingdings" pitchFamily="2" charset="2"/>
              <a:buChar char="ü"/>
            </a:pPr>
            <a:r>
              <a:rPr lang="it-IT" sz="1900" dirty="0"/>
              <a:t>Gli</a:t>
            </a:r>
            <a:r>
              <a:rPr lang="it-IT" sz="1900" b="1" dirty="0" smtClean="0">
                <a:latin typeface="Lucida Sans" pitchFamily="34" charset="0"/>
              </a:rPr>
              <a:t> obiettivi </a:t>
            </a:r>
            <a:r>
              <a:rPr lang="it-IT" sz="1900" dirty="0"/>
              <a:t>che si intendono perseguire con il Piano</a:t>
            </a:r>
          </a:p>
          <a:p>
            <a:pPr>
              <a:buFont typeface="Wingdings" pitchFamily="2" charset="2"/>
              <a:buChar char="ü"/>
            </a:pPr>
            <a:endParaRPr lang="it-IT" sz="1900" dirty="0"/>
          </a:p>
          <a:p>
            <a:pPr marL="0" indent="0">
              <a:spcAft>
                <a:spcPts val="1200"/>
              </a:spcAft>
              <a:buNone/>
            </a:pPr>
            <a:r>
              <a:rPr lang="it-IT" sz="1900" dirty="0" smtClean="0"/>
              <a:t>Il documento deve assicurare </a:t>
            </a:r>
            <a:r>
              <a:rPr lang="it-IT" sz="1900" b="1" dirty="0">
                <a:latin typeface="Lucida Sans" pitchFamily="34" charset="0"/>
              </a:rPr>
              <a:t>l’approfondimento degli indirizzi di pianificazione urbanistica e paesaggistica relativi al territorio della Comunità</a:t>
            </a:r>
            <a:r>
              <a:rPr lang="it-IT" sz="1900" dirty="0" smtClean="0"/>
              <a:t>, al fine di definire il necessario quadro di riferimento e di verifica delle strategie di sviluppo. </a:t>
            </a:r>
          </a:p>
          <a:p>
            <a:pPr marL="0" indent="0">
              <a:buNone/>
            </a:pPr>
            <a:r>
              <a:rPr lang="it-IT" sz="2000" dirty="0"/>
              <a:t>Pertanto nel documento dovranno essere approfondite: </a:t>
            </a:r>
          </a:p>
          <a:p>
            <a:r>
              <a:rPr lang="it-IT" sz="2000" dirty="0"/>
              <a:t>Le tematiche della </a:t>
            </a:r>
            <a:r>
              <a:rPr lang="it-IT" sz="1900" b="1" dirty="0">
                <a:latin typeface="Lucida Sans" pitchFamily="34" charset="0"/>
              </a:rPr>
              <a:t>pianificazione territoriale e paesaggistica</a:t>
            </a:r>
          </a:p>
          <a:p>
            <a:r>
              <a:rPr lang="it-IT" sz="2000" dirty="0"/>
              <a:t>Gli aspetti di </a:t>
            </a:r>
            <a:r>
              <a:rPr lang="it-IT" sz="1900" b="1" dirty="0">
                <a:latin typeface="Lucida Sans" pitchFamily="34" charset="0"/>
              </a:rPr>
              <a:t>programmazione socio-economica</a:t>
            </a:r>
          </a:p>
          <a:p>
            <a:pPr marL="0" indent="0">
              <a:buNone/>
            </a:pPr>
            <a:endParaRPr lang="it-IT" sz="1900"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a:solidFill>
                  <a:schemeClr val="accent2">
                    <a:lumMod val="50000"/>
                  </a:schemeClr>
                </a:solidFill>
              </a:rPr>
              <a:t>Predisposizione </a:t>
            </a:r>
            <a:r>
              <a:rPr lang="it-IT" sz="2400" b="1" dirty="0" smtClean="0">
                <a:solidFill>
                  <a:schemeClr val="accent2">
                    <a:lumMod val="50000"/>
                  </a:schemeClr>
                </a:solidFill>
              </a:rPr>
              <a:t>del documento </a:t>
            </a:r>
            <a:r>
              <a:rPr lang="it-IT" sz="2400" b="1" dirty="0">
                <a:solidFill>
                  <a:schemeClr val="accent2">
                    <a:lumMod val="50000"/>
                  </a:schemeClr>
                </a:solidFill>
              </a:rPr>
              <a:t>preliminare (entro novembre)</a:t>
            </a:r>
            <a:r>
              <a:rPr lang="it-IT" sz="2600" b="1" kern="0" dirty="0" smtClean="0">
                <a:solidFill>
                  <a:schemeClr val="accent2">
                    <a:lumMod val="50000"/>
                  </a:schemeClr>
                </a:solidFill>
              </a:rPr>
              <a:t/>
            </a:r>
            <a:br>
              <a:rPr lang="it-IT" sz="2600" b="1" kern="0" dirty="0" smtClean="0">
                <a:solidFill>
                  <a:schemeClr val="accent2">
                    <a:lumMod val="50000"/>
                  </a:schemeClr>
                </a:solidFill>
              </a:rPr>
            </a:br>
            <a:endParaRPr lang="it-IT" sz="2600" b="1" dirty="0">
              <a:solidFill>
                <a:schemeClr val="accent2">
                  <a:lumMod val="50000"/>
                </a:schemeClr>
              </a:solidFill>
            </a:endParaRPr>
          </a:p>
        </p:txBody>
      </p:sp>
    </p:spTree>
    <p:extLst>
      <p:ext uri="{BB962C8B-B14F-4D97-AF65-F5344CB8AC3E}">
        <p14:creationId xmlns:p14="http://schemas.microsoft.com/office/powerpoint/2010/main" val="36975719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1</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404664"/>
            <a:ext cx="6491064" cy="4984088"/>
          </a:xfrm>
        </p:spPr>
        <p:txBody>
          <a:bodyPr>
            <a:normAutofit/>
          </a:bodyPr>
          <a:lstStyle/>
          <a:p>
            <a:pPr>
              <a:spcAft>
                <a:spcPts val="1200"/>
              </a:spcAft>
            </a:pPr>
            <a:r>
              <a:rPr lang="it-IT" sz="1900" dirty="0"/>
              <a:t>Dott. Reniero si occuperà della sintesi dei seguenti punti:</a:t>
            </a:r>
          </a:p>
          <a:p>
            <a:pPr>
              <a:buFont typeface="Wingdings" pitchFamily="2" charset="2"/>
              <a:buChar char="ü"/>
            </a:pPr>
            <a:r>
              <a:rPr lang="it-IT" sz="1900" b="1" dirty="0">
                <a:latin typeface="Lucida Sans" pitchFamily="34" charset="0"/>
              </a:rPr>
              <a:t>Analisi Paesaggistica </a:t>
            </a:r>
            <a:r>
              <a:rPr lang="it-IT" sz="1900" dirty="0"/>
              <a:t>a cura dell’Arch. Giorgio </a:t>
            </a:r>
            <a:r>
              <a:rPr lang="it-IT" sz="1900" dirty="0" err="1"/>
              <a:t>Tecilla</a:t>
            </a:r>
            <a:endParaRPr lang="it-IT" sz="1900" dirty="0"/>
          </a:p>
          <a:p>
            <a:pPr>
              <a:buFont typeface="Wingdings" pitchFamily="2" charset="2"/>
              <a:buChar char="ü"/>
            </a:pPr>
            <a:r>
              <a:rPr lang="it-IT" sz="1900" b="1" dirty="0">
                <a:latin typeface="Lucida Sans" pitchFamily="34" charset="0"/>
              </a:rPr>
              <a:t>Rapporto di ricerca </a:t>
            </a:r>
            <a:r>
              <a:rPr lang="it-IT" sz="1900" dirty="0"/>
              <a:t>condotto da TS dott. Claudio </a:t>
            </a:r>
            <a:r>
              <a:rPr lang="it-IT" sz="1900" dirty="0" smtClean="0"/>
              <a:t>Filippi</a:t>
            </a:r>
            <a:endParaRPr lang="it-IT" sz="1900" dirty="0"/>
          </a:p>
          <a:p>
            <a:pPr>
              <a:buFont typeface="Wingdings" pitchFamily="2" charset="2"/>
              <a:buChar char="ü"/>
            </a:pPr>
            <a:r>
              <a:rPr lang="it-IT" sz="1900" b="1" dirty="0">
                <a:latin typeface="Lucida Sans" pitchFamily="34" charset="0"/>
              </a:rPr>
              <a:t>Sintesi della serata “Fuori la tua idea”</a:t>
            </a:r>
          </a:p>
          <a:p>
            <a:pPr>
              <a:buFont typeface="Wingdings" pitchFamily="2" charset="2"/>
              <a:buChar char="ü"/>
            </a:pPr>
            <a:r>
              <a:rPr lang="it-IT" sz="1900" b="1" dirty="0">
                <a:latin typeface="Lucida Sans" pitchFamily="34" charset="0"/>
              </a:rPr>
              <a:t>Analisi degli effetti</a:t>
            </a:r>
            <a:r>
              <a:rPr lang="it-IT" sz="1900" dirty="0"/>
              <a:t> prodotti da PRG e Piano integrato d’area</a:t>
            </a:r>
          </a:p>
          <a:p>
            <a:pPr>
              <a:buFont typeface="Wingdings" pitchFamily="2" charset="2"/>
              <a:buChar char="ü"/>
            </a:pPr>
            <a:r>
              <a:rPr lang="it-IT" sz="1900" b="1" dirty="0">
                <a:latin typeface="Lucida Sans" pitchFamily="34" charset="0"/>
              </a:rPr>
              <a:t>Indirizzi fondamentali del PUP</a:t>
            </a:r>
          </a:p>
          <a:p>
            <a:pPr>
              <a:buFont typeface="Wingdings" pitchFamily="2" charset="2"/>
              <a:buChar char="ü"/>
            </a:pPr>
            <a:r>
              <a:rPr lang="it-IT" sz="1900" b="1" dirty="0">
                <a:latin typeface="Lucida Sans" pitchFamily="34" charset="0"/>
              </a:rPr>
              <a:t>Integrazioni dei Comuni e Comunità</a:t>
            </a:r>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a:solidFill>
                  <a:schemeClr val="accent2">
                    <a:lumMod val="50000"/>
                  </a:schemeClr>
                </a:solidFill>
              </a:rPr>
              <a:t>Predisposizione </a:t>
            </a:r>
            <a:r>
              <a:rPr lang="it-IT" sz="2400" b="1" dirty="0" smtClean="0">
                <a:solidFill>
                  <a:schemeClr val="accent2">
                    <a:lumMod val="50000"/>
                  </a:schemeClr>
                </a:solidFill>
              </a:rPr>
              <a:t>del documento </a:t>
            </a:r>
            <a:r>
              <a:rPr lang="it-IT" sz="2400" b="1" dirty="0">
                <a:solidFill>
                  <a:schemeClr val="accent2">
                    <a:lumMod val="50000"/>
                  </a:schemeClr>
                </a:solidFill>
              </a:rPr>
              <a:t>preliminare (entro novembre)</a:t>
            </a:r>
            <a:r>
              <a:rPr lang="it-IT" sz="2600" b="1" kern="0" dirty="0" smtClean="0">
                <a:solidFill>
                  <a:schemeClr val="accent2">
                    <a:lumMod val="50000"/>
                  </a:schemeClr>
                </a:solidFill>
              </a:rPr>
              <a:t/>
            </a:r>
            <a:br>
              <a:rPr lang="it-IT" sz="2600" b="1" kern="0" dirty="0" smtClean="0">
                <a:solidFill>
                  <a:schemeClr val="accent2">
                    <a:lumMod val="50000"/>
                  </a:schemeClr>
                </a:solidFill>
              </a:rPr>
            </a:br>
            <a:endParaRPr lang="it-IT" sz="2600" b="1" dirty="0">
              <a:solidFill>
                <a:schemeClr val="accent2">
                  <a:lumMod val="50000"/>
                </a:schemeClr>
              </a:solidFill>
            </a:endParaRPr>
          </a:p>
        </p:txBody>
      </p:sp>
    </p:spTree>
    <p:extLst>
      <p:ext uri="{BB962C8B-B14F-4D97-AF65-F5344CB8AC3E}">
        <p14:creationId xmlns:p14="http://schemas.microsoft.com/office/powerpoint/2010/main" val="33304125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2</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620688"/>
            <a:ext cx="6491064" cy="5128103"/>
          </a:xfrm>
        </p:spPr>
        <p:txBody>
          <a:bodyPr>
            <a:normAutofit fontScale="92500" lnSpcReduction="20000"/>
          </a:bodyPr>
          <a:lstStyle/>
          <a:p>
            <a:pPr>
              <a:spcAft>
                <a:spcPts val="600"/>
              </a:spcAft>
            </a:pPr>
            <a:r>
              <a:rPr lang="it-IT" sz="1900" b="1" dirty="0" smtClean="0">
                <a:latin typeface="Lucida Sans" pitchFamily="34" charset="0"/>
              </a:rPr>
              <a:t>Discussione</a:t>
            </a:r>
            <a:r>
              <a:rPr lang="it-IT" sz="1900" dirty="0" smtClean="0"/>
              <a:t> </a:t>
            </a:r>
            <a:r>
              <a:rPr lang="it-IT" sz="1900" dirty="0"/>
              <a:t>nelle Giunte comunali antecedente </a:t>
            </a:r>
            <a:r>
              <a:rPr lang="it-IT" sz="1900" dirty="0" smtClean="0"/>
              <a:t>l’approvazione del documento</a:t>
            </a:r>
          </a:p>
          <a:p>
            <a:pPr>
              <a:spcAft>
                <a:spcPts val="600"/>
              </a:spcAft>
            </a:pPr>
            <a:r>
              <a:rPr lang="it-IT" sz="1900" b="1" dirty="0" smtClean="0">
                <a:latin typeface="Lucida Sans" pitchFamily="34" charset="0"/>
              </a:rPr>
              <a:t>Conferenza dei sindaci </a:t>
            </a:r>
          </a:p>
          <a:p>
            <a:pPr>
              <a:spcAft>
                <a:spcPts val="600"/>
              </a:spcAft>
            </a:pPr>
            <a:r>
              <a:rPr lang="it-IT" sz="1900" b="1" dirty="0" smtClean="0">
                <a:latin typeface="Lucida Sans" pitchFamily="34" charset="0"/>
              </a:rPr>
              <a:t>Approvazione informale </a:t>
            </a:r>
            <a:r>
              <a:rPr lang="it-IT" sz="1900" dirty="0" smtClean="0"/>
              <a:t>dell’elenco dei soggetti invitati al tavolo di confronto</a:t>
            </a:r>
          </a:p>
          <a:p>
            <a:pPr>
              <a:spcAft>
                <a:spcPts val="600"/>
              </a:spcAft>
            </a:pPr>
            <a:r>
              <a:rPr lang="it-IT" sz="1900" b="1" dirty="0">
                <a:latin typeface="Lucida Sans" pitchFamily="34" charset="0"/>
              </a:rPr>
              <a:t>Pubblicazione di un avviso </a:t>
            </a:r>
            <a:r>
              <a:rPr lang="it-IT" sz="1900" dirty="0" smtClean="0"/>
              <a:t>all’albo </a:t>
            </a:r>
            <a:r>
              <a:rPr lang="it-IT" sz="1900" dirty="0"/>
              <a:t>della Comunità</a:t>
            </a:r>
            <a:r>
              <a:rPr lang="it-IT" sz="1900" dirty="0" smtClean="0"/>
              <a:t> </a:t>
            </a:r>
            <a:r>
              <a:rPr lang="it-IT" sz="1900" dirty="0"/>
              <a:t>su almeno un quotidiano locale e sul sito web della </a:t>
            </a:r>
            <a:r>
              <a:rPr lang="it-IT" sz="1900" dirty="0" smtClean="0"/>
              <a:t>Comunità con cui si rendono noti:</a:t>
            </a:r>
          </a:p>
          <a:p>
            <a:pPr>
              <a:spcAft>
                <a:spcPts val="600"/>
              </a:spcAft>
              <a:buFont typeface="Wingdings" pitchFamily="2" charset="2"/>
              <a:buChar char="ü"/>
            </a:pPr>
            <a:r>
              <a:rPr lang="it-IT" sz="1900" dirty="0" smtClean="0"/>
              <a:t>l’attivazione </a:t>
            </a:r>
            <a:r>
              <a:rPr lang="it-IT" sz="1900" dirty="0"/>
              <a:t>del tavolo di </a:t>
            </a:r>
            <a:r>
              <a:rPr lang="it-IT" sz="1900" dirty="0" smtClean="0"/>
              <a:t>consultazione</a:t>
            </a:r>
          </a:p>
          <a:p>
            <a:pPr>
              <a:spcAft>
                <a:spcPts val="600"/>
              </a:spcAft>
              <a:buFont typeface="Wingdings" pitchFamily="2" charset="2"/>
              <a:buChar char="ü"/>
            </a:pPr>
            <a:r>
              <a:rPr lang="it-IT" sz="1900" dirty="0" smtClean="0"/>
              <a:t>il </a:t>
            </a:r>
            <a:r>
              <a:rPr lang="it-IT" sz="1900" dirty="0"/>
              <a:t>documento preliminare </a:t>
            </a:r>
            <a:endParaRPr lang="it-IT" sz="1900" dirty="0" smtClean="0"/>
          </a:p>
          <a:p>
            <a:pPr>
              <a:spcAft>
                <a:spcPts val="600"/>
              </a:spcAft>
              <a:buFont typeface="Wingdings" pitchFamily="2" charset="2"/>
              <a:buChar char="ü"/>
            </a:pPr>
            <a:r>
              <a:rPr lang="it-IT" sz="1900" dirty="0" smtClean="0"/>
              <a:t>l’elenco </a:t>
            </a:r>
            <a:r>
              <a:rPr lang="it-IT" sz="1900" dirty="0"/>
              <a:t>dei soggetti invitati al </a:t>
            </a:r>
            <a:r>
              <a:rPr lang="it-IT" sz="1900" dirty="0" smtClean="0"/>
              <a:t>tavolo.</a:t>
            </a:r>
          </a:p>
          <a:p>
            <a:pPr marL="361950" indent="0">
              <a:spcAft>
                <a:spcPts val="600"/>
              </a:spcAft>
              <a:buNone/>
            </a:pPr>
            <a:r>
              <a:rPr lang="it-IT" sz="1900" dirty="0" smtClean="0"/>
              <a:t>Con </a:t>
            </a:r>
            <a:r>
              <a:rPr lang="it-IT" sz="1900" dirty="0"/>
              <a:t>l’avviso è indicato il termine, non inferiore ai 20 giorni, entro il quale eventuali soggetti che rappresentano interessi collettivi rilevanti, possono chiedere di partecipare al tavolo medesimo. La Giunta della Comunità decide in </a:t>
            </a:r>
            <a:r>
              <a:rPr lang="it-IT" sz="1900" dirty="0" smtClean="0"/>
              <a:t>merito mediante apposita comunicazione agli interessati</a:t>
            </a:r>
          </a:p>
          <a:p>
            <a:pPr>
              <a:spcAft>
                <a:spcPts val="600"/>
              </a:spcAft>
            </a:pPr>
            <a:endParaRPr lang="it-IT"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3200" b="1" dirty="0">
                <a:solidFill>
                  <a:schemeClr val="accent2">
                    <a:lumMod val="50000"/>
                  </a:schemeClr>
                </a:solidFill>
              </a:rPr>
              <a:t>Approvazione del documento preliminare assemblea di Comunità</a:t>
            </a:r>
            <a:r>
              <a:rPr lang="it-IT" b="1" kern="0" dirty="0" smtClean="0"/>
              <a:t/>
            </a:r>
            <a:br>
              <a:rPr lang="it-IT" b="1" kern="0" dirty="0" smtClean="0"/>
            </a:br>
            <a:endParaRPr lang="it-IT" b="1" dirty="0"/>
          </a:p>
        </p:txBody>
      </p:sp>
    </p:spTree>
    <p:extLst>
      <p:ext uri="{BB962C8B-B14F-4D97-AF65-F5344CB8AC3E}">
        <p14:creationId xmlns:p14="http://schemas.microsoft.com/office/powerpoint/2010/main" val="30878515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3</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4"/>
            <a:ext cx="6491064" cy="4525963"/>
          </a:xfrm>
        </p:spPr>
        <p:txBody>
          <a:bodyPr>
            <a:normAutofit fontScale="92500" lnSpcReduction="20000"/>
          </a:bodyPr>
          <a:lstStyle/>
          <a:p>
            <a:pPr>
              <a:spcAft>
                <a:spcPts val="600"/>
              </a:spcAft>
            </a:pPr>
            <a:r>
              <a:rPr lang="it-IT" sz="1800" dirty="0" smtClean="0"/>
              <a:t>Al tavolo di confronto e consultazione partecipano soggetti pubblici e associazioni portatrici di interessi a carattere economico, sociale, culturale e ambientale.</a:t>
            </a:r>
          </a:p>
          <a:p>
            <a:pPr>
              <a:spcAft>
                <a:spcPts val="600"/>
              </a:spcAft>
            </a:pPr>
            <a:r>
              <a:rPr lang="it-IT" sz="1800" dirty="0" smtClean="0"/>
              <a:t>Obiettivo del tavolo è </a:t>
            </a:r>
            <a:r>
              <a:rPr lang="it-IT" sz="1800" dirty="0"/>
              <a:t>di </a:t>
            </a:r>
            <a:r>
              <a:rPr lang="it-IT" sz="1800" b="1" dirty="0">
                <a:latin typeface="Lucida Sans" pitchFamily="34" charset="0"/>
              </a:rPr>
              <a:t>esprimersi sui contenuti del documento preliminare e </a:t>
            </a:r>
            <a:r>
              <a:rPr lang="it-IT" sz="1800" b="1" dirty="0" smtClean="0">
                <a:latin typeface="Lucida Sans" pitchFamily="34" charset="0"/>
              </a:rPr>
              <a:t>concorrere </a:t>
            </a:r>
            <a:r>
              <a:rPr lang="it-IT" sz="1800" b="1" dirty="0">
                <a:latin typeface="Lucida Sans" pitchFamily="34" charset="0"/>
              </a:rPr>
              <a:t>alla definizione degli obiettivi e delle scelte strategiche</a:t>
            </a:r>
          </a:p>
          <a:p>
            <a:pPr>
              <a:spcAft>
                <a:spcPts val="600"/>
              </a:spcAft>
            </a:pPr>
            <a:r>
              <a:rPr lang="it-IT" sz="1800" dirty="0"/>
              <a:t>S</a:t>
            </a:r>
            <a:r>
              <a:rPr lang="it-IT" sz="1800" dirty="0" smtClean="0"/>
              <a:t>i prevede di non superare le 10 sedute: valutata la composizione variegata del tavolo, sono previste delle </a:t>
            </a:r>
            <a:r>
              <a:rPr lang="it-IT" sz="1800" b="1" dirty="0">
                <a:latin typeface="Lucida Sans" pitchFamily="34" charset="0"/>
              </a:rPr>
              <a:t>riunioni tematiche </a:t>
            </a:r>
            <a:r>
              <a:rPr lang="it-IT" sz="1800" dirty="0" smtClean="0"/>
              <a:t>fuori dai lavori del tavolo con i soggetti rappresentativi dei temi individuati es. (riunione con albergatori e commercianti, ecc.).</a:t>
            </a:r>
          </a:p>
          <a:p>
            <a:pPr>
              <a:spcAft>
                <a:spcPts val="600"/>
              </a:spcAft>
            </a:pPr>
            <a:r>
              <a:rPr lang="it-IT" sz="1800" dirty="0" smtClean="0"/>
              <a:t>Per evitare riunioni del tavolo inconcludenti, si adotterà un </a:t>
            </a:r>
            <a:r>
              <a:rPr lang="it-IT" sz="1800" b="1" dirty="0">
                <a:latin typeface="Lucida Sans" pitchFamily="34" charset="0"/>
              </a:rPr>
              <a:t>crono programma tematico delle riunioni</a:t>
            </a:r>
            <a:r>
              <a:rPr lang="it-IT" sz="1800" dirty="0" smtClean="0"/>
              <a:t>. Per ciascuna riunione sarà predisposto antecedentemente il materiale da discutere e adeguati strumenti di supporto.</a:t>
            </a:r>
          </a:p>
          <a:p>
            <a:pPr>
              <a:spcAft>
                <a:spcPts val="600"/>
              </a:spcAft>
            </a:pPr>
            <a:r>
              <a:rPr lang="it-IT" sz="1800" dirty="0" smtClean="0"/>
              <a:t>Il lavoro del tavolo sarà sempre supportato dal dott. Stefano Reniero e dal dott. Claudio Filippi </a:t>
            </a:r>
          </a:p>
          <a:p>
            <a:endParaRPr lang="it-IT" sz="1800" dirty="0" smtClean="0"/>
          </a:p>
          <a:p>
            <a:endParaRPr lang="it-IT"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2400" b="1" dirty="0" smtClean="0">
                <a:solidFill>
                  <a:schemeClr val="accent2">
                    <a:lumMod val="50000"/>
                  </a:schemeClr>
                </a:solidFill>
              </a:rPr>
              <a:t>Inizio del lavoro del tavolo di confronto e consultazione</a:t>
            </a:r>
            <a:r>
              <a:rPr lang="it-IT" sz="2400" b="1" kern="0" dirty="0" smtClean="0"/>
              <a:t/>
            </a:r>
            <a:br>
              <a:rPr lang="it-IT" sz="2400" b="1" kern="0" dirty="0" smtClean="0"/>
            </a:br>
            <a:endParaRPr lang="it-IT" sz="2400" b="1" dirty="0"/>
          </a:p>
        </p:txBody>
      </p:sp>
    </p:spTree>
    <p:extLst>
      <p:ext uri="{BB962C8B-B14F-4D97-AF65-F5344CB8AC3E}">
        <p14:creationId xmlns:p14="http://schemas.microsoft.com/office/powerpoint/2010/main" val="17524661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55576" y="0"/>
            <a:ext cx="8496944" cy="6891792"/>
          </a:xfrm>
        </p:spPr>
        <p:txBody>
          <a:bodyPr>
            <a:normAutofit fontScale="90000"/>
          </a:bodyPr>
          <a:lstStyle/>
          <a:p>
            <a:pPr algn="r"/>
            <a:r>
              <a:rPr lang="it-IT" sz="60000" kern="0" dirty="0" smtClean="0">
                <a:solidFill>
                  <a:schemeClr val="accent2">
                    <a:lumMod val="40000"/>
                    <a:lumOff val="60000"/>
                  </a:schemeClr>
                </a:solidFill>
                <a:effectLst/>
              </a:rPr>
              <a:t>4</a:t>
            </a:r>
            <a:r>
              <a:rPr lang="it-IT" kern="0" dirty="0" smtClean="0">
                <a:effectLst/>
              </a:rPr>
              <a:t/>
            </a:r>
            <a:br>
              <a:rPr lang="it-IT" kern="0" dirty="0" smtClean="0">
                <a:effectLst/>
              </a:rPr>
            </a:br>
            <a:endParaRPr lang="it-IT" dirty="0"/>
          </a:p>
        </p:txBody>
      </p:sp>
      <p:sp>
        <p:nvSpPr>
          <p:cNvPr id="3" name="Segnaposto contenuto 2"/>
          <p:cNvSpPr>
            <a:spLocks noGrp="1"/>
          </p:cNvSpPr>
          <p:nvPr>
            <p:ph idx="1"/>
          </p:nvPr>
        </p:nvSpPr>
        <p:spPr>
          <a:xfrm>
            <a:off x="2051720" y="764705"/>
            <a:ext cx="6491064" cy="4392488"/>
          </a:xfrm>
        </p:spPr>
        <p:txBody>
          <a:bodyPr>
            <a:normAutofit/>
          </a:bodyPr>
          <a:lstStyle/>
          <a:p>
            <a:pPr>
              <a:spcAft>
                <a:spcPts val="600"/>
              </a:spcAft>
            </a:pPr>
            <a:r>
              <a:rPr lang="it-IT" sz="1800" b="1" dirty="0">
                <a:latin typeface="Lucida Sans" pitchFamily="34" charset="0"/>
              </a:rPr>
              <a:t>Approvazione</a:t>
            </a:r>
            <a:r>
              <a:rPr lang="it-IT" sz="1800" dirty="0" smtClean="0"/>
              <a:t> del </a:t>
            </a:r>
            <a:r>
              <a:rPr lang="it-IT" sz="1800" b="1" dirty="0">
                <a:latin typeface="Lucida Sans" pitchFamily="34" charset="0"/>
              </a:rPr>
              <a:t>documento preliminare definitivo </a:t>
            </a:r>
            <a:r>
              <a:rPr lang="it-IT" sz="1800" dirty="0" smtClean="0"/>
              <a:t>da parte della Comunità con intesa sindaci</a:t>
            </a:r>
            <a:r>
              <a:rPr lang="it-IT" sz="1800" dirty="0"/>
              <a:t>, </a:t>
            </a:r>
            <a:r>
              <a:rPr lang="it-IT" sz="1800" dirty="0" smtClean="0"/>
              <a:t>nonché del </a:t>
            </a:r>
            <a:r>
              <a:rPr lang="it-IT" sz="1800" b="1" dirty="0">
                <a:latin typeface="Lucida Sans" pitchFamily="34" charset="0"/>
              </a:rPr>
              <a:t>documento di sintesi dei risultati del tavolo medesimo </a:t>
            </a:r>
            <a:r>
              <a:rPr lang="it-IT" sz="1800" dirty="0"/>
              <a:t>che viene considerato nell’ambito della procedura </a:t>
            </a:r>
            <a:r>
              <a:rPr lang="it-IT" sz="1800" dirty="0" smtClean="0"/>
              <a:t>di formazione </a:t>
            </a:r>
            <a:r>
              <a:rPr lang="it-IT" sz="1800" dirty="0"/>
              <a:t>dell’accordo-quadro di programma, ai sensi del comma 2 dell’articolo </a:t>
            </a:r>
            <a:r>
              <a:rPr lang="it-IT" sz="1800" dirty="0" smtClean="0"/>
              <a:t>22 della </a:t>
            </a:r>
            <a:r>
              <a:rPr lang="it-IT" sz="1800" dirty="0" err="1"/>
              <a:t>l.p</a:t>
            </a:r>
            <a:r>
              <a:rPr lang="it-IT" sz="1800" dirty="0"/>
              <a:t>. n. 1 del 2008. </a:t>
            </a:r>
            <a:endParaRPr lang="it-IT" sz="1800" dirty="0" smtClean="0"/>
          </a:p>
          <a:p>
            <a:pPr>
              <a:spcAft>
                <a:spcPts val="600"/>
              </a:spcAft>
            </a:pPr>
            <a:r>
              <a:rPr lang="it-IT" sz="1800" b="1" dirty="0">
                <a:latin typeface="Lucida Sans" pitchFamily="34" charset="0"/>
              </a:rPr>
              <a:t>Pubblicazione</a:t>
            </a:r>
            <a:r>
              <a:rPr lang="it-IT" sz="1800" dirty="0" smtClean="0"/>
              <a:t> del documento </a:t>
            </a:r>
            <a:r>
              <a:rPr lang="it-IT" sz="1800" dirty="0"/>
              <a:t>preliminare definitivo e </a:t>
            </a:r>
            <a:r>
              <a:rPr lang="it-IT" sz="1800" dirty="0" smtClean="0"/>
              <a:t>del </a:t>
            </a:r>
            <a:r>
              <a:rPr lang="it-IT" sz="1800" dirty="0"/>
              <a:t>documento di </a:t>
            </a:r>
            <a:r>
              <a:rPr lang="it-IT" sz="1800" dirty="0" smtClean="0"/>
              <a:t>sintesi mediante avviso pubblicato </a:t>
            </a:r>
            <a:r>
              <a:rPr lang="it-IT" sz="1800" dirty="0"/>
              <a:t>all’albo della comunità, su almeno un quotidiano locale e sul sito web</a:t>
            </a:r>
          </a:p>
          <a:p>
            <a:endParaRPr lang="it-IT" sz="1800" dirty="0" smtClean="0"/>
          </a:p>
          <a:p>
            <a:endParaRPr lang="it-IT" sz="1800" dirty="0"/>
          </a:p>
        </p:txBody>
      </p:sp>
      <p:sp>
        <p:nvSpPr>
          <p:cNvPr id="4" name="CasellaDiTesto 3"/>
          <p:cNvSpPr txBox="1"/>
          <p:nvPr/>
        </p:nvSpPr>
        <p:spPr>
          <a:xfrm>
            <a:off x="2699792" y="0"/>
            <a:ext cx="6444208" cy="276999"/>
          </a:xfrm>
          <a:prstGeom prst="rect">
            <a:avLst/>
          </a:prstGeom>
          <a:noFill/>
        </p:spPr>
        <p:txBody>
          <a:bodyPr wrap="square" rtlCol="0">
            <a:spAutoFit/>
          </a:bodyPr>
          <a:lstStyle/>
          <a:p>
            <a:pPr algn="r"/>
            <a:r>
              <a:rPr lang="it-IT" sz="1200" dirty="0" smtClean="0">
                <a:solidFill>
                  <a:schemeClr val="tx1">
                    <a:lumMod val="50000"/>
                    <a:lumOff val="50000"/>
                  </a:schemeClr>
                </a:solidFill>
              </a:rPr>
              <a:t>Piano Territoriale di Comunità</a:t>
            </a:r>
            <a:endParaRPr lang="it-IT" dirty="0">
              <a:solidFill>
                <a:schemeClr val="tx1">
                  <a:lumMod val="50000"/>
                  <a:lumOff val="50000"/>
                </a:schemeClr>
              </a:solidFill>
            </a:endParaRPr>
          </a:p>
        </p:txBody>
      </p:sp>
      <p:sp>
        <p:nvSpPr>
          <p:cNvPr id="5" name="Titolo 1"/>
          <p:cNvSpPr txBox="1">
            <a:spLocks/>
          </p:cNvSpPr>
          <p:nvPr/>
        </p:nvSpPr>
        <p:spPr>
          <a:xfrm>
            <a:off x="2123728" y="5748792"/>
            <a:ext cx="6861448"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it-IT" sz="3200" b="1" dirty="0">
                <a:solidFill>
                  <a:schemeClr val="accent2">
                    <a:lumMod val="50000"/>
                  </a:schemeClr>
                </a:solidFill>
              </a:rPr>
              <a:t>Approvazione del documento </a:t>
            </a:r>
            <a:r>
              <a:rPr lang="it-IT" sz="3200" b="1" dirty="0" smtClean="0">
                <a:solidFill>
                  <a:schemeClr val="accent2">
                    <a:lumMod val="50000"/>
                  </a:schemeClr>
                </a:solidFill>
              </a:rPr>
              <a:t>preliminare definitivo</a:t>
            </a:r>
            <a:r>
              <a:rPr lang="it-IT" b="1" kern="0" dirty="0" smtClean="0"/>
              <a:t/>
            </a:r>
            <a:br>
              <a:rPr lang="it-IT" b="1" kern="0" dirty="0" smtClean="0"/>
            </a:br>
            <a:endParaRPr lang="it-IT" b="1" dirty="0"/>
          </a:p>
        </p:txBody>
      </p:sp>
    </p:spTree>
    <p:extLst>
      <p:ext uri="{BB962C8B-B14F-4D97-AF65-F5344CB8AC3E}">
        <p14:creationId xmlns:p14="http://schemas.microsoft.com/office/powerpoint/2010/main" val="10761651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zato 1">
      <a:majorFont>
        <a:latin typeface="Batang"/>
        <a:ea typeface=""/>
        <a:cs typeface=""/>
      </a:majorFont>
      <a:minorFont>
        <a:latin typeface="Batan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1483</Words>
  <Application>Microsoft Macintosh PowerPoint</Application>
  <PresentationFormat>Presentazione su schermo (4:3)</PresentationFormat>
  <Paragraphs>123</Paragraphs>
  <Slides>15</Slides>
  <Notes>0</Notes>
  <HiddenSlides>0</HiddenSlides>
  <MMClips>0</MMClips>
  <ScaleCrop>false</ScaleCrop>
  <HeadingPairs>
    <vt:vector size="4" baseType="variant">
      <vt:variant>
        <vt:lpstr>Tema</vt:lpstr>
      </vt:variant>
      <vt:variant>
        <vt:i4>1</vt:i4>
      </vt:variant>
      <vt:variant>
        <vt:lpstr>Titoli diapositive</vt:lpstr>
      </vt:variant>
      <vt:variant>
        <vt:i4>15</vt:i4>
      </vt:variant>
    </vt:vector>
  </HeadingPairs>
  <TitlesOfParts>
    <vt:vector size="16" baseType="lpstr">
      <vt:lpstr>Tema di Office</vt:lpstr>
      <vt:lpstr>Piano territoriale di Comunità  </vt:lpstr>
      <vt:lpstr> </vt:lpstr>
      <vt:lpstr> </vt:lpstr>
      <vt:lpstr> </vt:lpstr>
      <vt:lpstr>1 </vt:lpstr>
      <vt:lpstr>1 </vt:lpstr>
      <vt:lpstr>2 </vt:lpstr>
      <vt:lpstr>3 </vt:lpstr>
      <vt:lpstr>4 </vt:lpstr>
      <vt:lpstr>5 </vt:lpstr>
      <vt:lpstr>5 </vt:lpstr>
      <vt:lpstr>6 </vt:lpstr>
      <vt:lpstr>6 </vt:lpstr>
      <vt:lpstr>7 </vt:lpstr>
      <vt:lpstr>8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territoriale di Comunità</dc:title>
  <dc:creator>Laura</dc:creator>
  <cp:lastModifiedBy>Michael Rech</cp:lastModifiedBy>
  <cp:revision>31</cp:revision>
  <dcterms:created xsi:type="dcterms:W3CDTF">2012-11-13T08:37:26Z</dcterms:created>
  <dcterms:modified xsi:type="dcterms:W3CDTF">2012-11-26T18:00:22Z</dcterms:modified>
</cp:coreProperties>
</file>